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handoutMasterIdLst>
    <p:handoutMasterId r:id="rId22"/>
  </p:handoutMasterIdLst>
  <p:sldIdLst>
    <p:sldId id="268" r:id="rId5"/>
    <p:sldId id="256" r:id="rId6"/>
    <p:sldId id="257" r:id="rId7"/>
    <p:sldId id="275" r:id="rId8"/>
    <p:sldId id="258" r:id="rId9"/>
    <p:sldId id="270" r:id="rId10"/>
    <p:sldId id="259" r:id="rId11"/>
    <p:sldId id="267" r:id="rId12"/>
    <p:sldId id="260" r:id="rId13"/>
    <p:sldId id="271" r:id="rId14"/>
    <p:sldId id="274" r:id="rId15"/>
    <p:sldId id="262" r:id="rId16"/>
    <p:sldId id="263" r:id="rId17"/>
    <p:sldId id="265" r:id="rId18"/>
    <p:sldId id="266" r:id="rId19"/>
    <p:sldId id="272"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6DAA"/>
    <a:srgbClr val="123578"/>
    <a:srgbClr val="0099CC"/>
    <a:srgbClr val="FF3300"/>
    <a:srgbClr val="FFFFFF"/>
    <a:srgbClr val="000066"/>
    <a:srgbClr val="33CCCC"/>
    <a:srgbClr val="FFCC00"/>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73190D-125B-4A2C-94B7-E2ED57C2C64D}" v="3" dt="2026-06-14T03:52:59.1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Costly" userId="1da42989-8bf9-4f97-8075-d663891a4ac3" providerId="ADAL" clId="{62C11ABD-812D-4CCF-96FE-9C668B852536}"/>
    <pc:docChg chg="modSld">
      <pc:chgData name="Andrew Costly" userId="1da42989-8bf9-4f97-8075-d663891a4ac3" providerId="ADAL" clId="{62C11ABD-812D-4CCF-96FE-9C668B852536}" dt="2026-06-14T03:53:13.719" v="13" actId="1076"/>
      <pc:docMkLst>
        <pc:docMk/>
      </pc:docMkLst>
      <pc:sldChg chg="modSp mod">
        <pc:chgData name="Andrew Costly" userId="1da42989-8bf9-4f97-8075-d663891a4ac3" providerId="ADAL" clId="{62C11ABD-812D-4CCF-96FE-9C668B852536}" dt="2026-06-14T03:53:13.719" v="13" actId="1076"/>
        <pc:sldMkLst>
          <pc:docMk/>
          <pc:sldMk cId="0" sldId="272"/>
        </pc:sldMkLst>
        <pc:spChg chg="mod">
          <ac:chgData name="Andrew Costly" userId="1da42989-8bf9-4f97-8075-d663891a4ac3" providerId="ADAL" clId="{62C11ABD-812D-4CCF-96FE-9C668B852536}" dt="2026-06-14T03:53:13.719" v="13" actId="1076"/>
          <ac:spMkLst>
            <pc:docMk/>
            <pc:sldMk cId="0" sldId="272"/>
            <ac:spMk id="4" creationId="{BD820F4D-34D0-12E9-2FB5-417EB85C8B94}"/>
          </ac:spMkLst>
        </pc:spChg>
        <pc:spChg chg="mod">
          <ac:chgData name="Andrew Costly" userId="1da42989-8bf9-4f97-8075-d663891a4ac3" providerId="ADAL" clId="{62C11ABD-812D-4CCF-96FE-9C668B852536}" dt="2026-06-14T03:52:27.640" v="9" actId="6549"/>
          <ac:spMkLst>
            <pc:docMk/>
            <pc:sldMk cId="0" sldId="272"/>
            <ac:spMk id="37903" creationId="{9705B912-D091-B4D8-5A8C-70B719158BD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1026">
            <a:extLst>
              <a:ext uri="{FF2B5EF4-FFF2-40B4-BE49-F238E27FC236}">
                <a16:creationId xmlns:a16="http://schemas.microsoft.com/office/drawing/2014/main" id="{9B9E68D7-C9E6-9B1A-7D87-3ED66F4C071C}"/>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41987" name="Rectangle 1027">
            <a:extLst>
              <a:ext uri="{FF2B5EF4-FFF2-40B4-BE49-F238E27FC236}">
                <a16:creationId xmlns:a16="http://schemas.microsoft.com/office/drawing/2014/main" id="{BAD8B351-70AC-EA43-F6B2-6F24CC5425E3}"/>
              </a:ext>
            </a:extLst>
          </p:cNvPr>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41988" name="Rectangle 1028">
            <a:extLst>
              <a:ext uri="{FF2B5EF4-FFF2-40B4-BE49-F238E27FC236}">
                <a16:creationId xmlns:a16="http://schemas.microsoft.com/office/drawing/2014/main" id="{7B665105-51E7-27DB-DCE2-730389E26ACE}"/>
              </a:ext>
            </a:extLst>
          </p:cNvPr>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41989" name="Rectangle 1029">
            <a:extLst>
              <a:ext uri="{FF2B5EF4-FFF2-40B4-BE49-F238E27FC236}">
                <a16:creationId xmlns:a16="http://schemas.microsoft.com/office/drawing/2014/main" id="{D6DCDE3A-AB6B-376C-909C-D152615A5E7F}"/>
              </a:ext>
            </a:extLst>
          </p:cNvPr>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45C377C-189F-45E2-86F6-5E8EDD9B5ACB}"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46AF240-250F-568F-7D9F-EB6EDBF2FFA3}"/>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8195" name="Rectangle 3">
            <a:extLst>
              <a:ext uri="{FF2B5EF4-FFF2-40B4-BE49-F238E27FC236}">
                <a16:creationId xmlns:a16="http://schemas.microsoft.com/office/drawing/2014/main" id="{FDBB6167-FB70-8DCA-8AC5-FD459A75D0B6}"/>
              </a:ext>
            </a:extLst>
          </p:cNvPr>
          <p:cNvSpPr>
            <a:spLocks noGrp="1" noChangeArrowheads="1"/>
          </p:cNvSpPr>
          <p:nvPr>
            <p:ph type="dt"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8196" name="Rectangle 4">
            <a:extLst>
              <a:ext uri="{FF2B5EF4-FFF2-40B4-BE49-F238E27FC236}">
                <a16:creationId xmlns:a16="http://schemas.microsoft.com/office/drawing/2014/main" id="{6EF46BE6-0574-CD54-B834-66465B842346}"/>
              </a:ext>
            </a:extLst>
          </p:cNvPr>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a:extLst>
              <a:ext uri="{FF2B5EF4-FFF2-40B4-BE49-F238E27FC236}">
                <a16:creationId xmlns:a16="http://schemas.microsoft.com/office/drawing/2014/main" id="{CB4A1BF5-AAA1-F4DC-DAD7-743413CD5F7E}"/>
              </a:ext>
            </a:extLst>
          </p:cNvPr>
          <p:cNvSpPr>
            <a:spLocks noGrp="1" noChangeArrowheads="1"/>
          </p:cNvSpPr>
          <p:nvPr>
            <p:ph type="body" sz="quarter" idx="3"/>
          </p:nvPr>
        </p:nvSpPr>
        <p:spPr bwMode="auto">
          <a:xfrm>
            <a:off x="935038" y="4416425"/>
            <a:ext cx="5140325"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8" name="Rectangle 6">
            <a:extLst>
              <a:ext uri="{FF2B5EF4-FFF2-40B4-BE49-F238E27FC236}">
                <a16:creationId xmlns:a16="http://schemas.microsoft.com/office/drawing/2014/main" id="{C13BF6D4-1008-43ED-C1FC-0F8207FBB78F}"/>
              </a:ext>
            </a:extLst>
          </p:cNvPr>
          <p:cNvSpPr>
            <a:spLocks noGrp="1" noChangeArrowheads="1"/>
          </p:cNvSpPr>
          <p:nvPr>
            <p:ph type="ftr" sz="quarter" idx="4"/>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8199" name="Rectangle 7">
            <a:extLst>
              <a:ext uri="{FF2B5EF4-FFF2-40B4-BE49-F238E27FC236}">
                <a16:creationId xmlns:a16="http://schemas.microsoft.com/office/drawing/2014/main" id="{2DADED6E-CAD9-46DA-7889-251B411D7361}"/>
              </a:ext>
            </a:extLst>
          </p:cNvPr>
          <p:cNvSpPr>
            <a:spLocks noGrp="1" noChangeArrowheads="1"/>
          </p:cNvSpPr>
          <p:nvPr>
            <p:ph type="sldNum" sz="quarter" idx="5"/>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349DC1D-A607-4D76-B809-DABD57011DE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BBBA6DC-D222-3C2F-AB2F-0C440A4D173F}"/>
              </a:ext>
            </a:extLst>
          </p:cNvPr>
          <p:cNvSpPr>
            <a:spLocks noGrp="1" noChangeArrowheads="1"/>
          </p:cNvSpPr>
          <p:nvPr>
            <p:ph type="sldNum" sz="quarter" idx="5"/>
          </p:nvPr>
        </p:nvSpPr>
        <p:spPr>
          <a:ln/>
        </p:spPr>
        <p:txBody>
          <a:bodyPr/>
          <a:lstStyle/>
          <a:p>
            <a:fld id="{78BB2462-87A2-4B16-A20B-A2A9948C4800}" type="slidenum">
              <a:rPr lang="en-US" altLang="en-US"/>
              <a:pPr/>
              <a:t>1</a:t>
            </a:fld>
            <a:endParaRPr lang="en-US" altLang="en-US"/>
          </a:p>
        </p:txBody>
      </p:sp>
      <p:sp>
        <p:nvSpPr>
          <p:cNvPr id="34818" name="Rectangle 2">
            <a:extLst>
              <a:ext uri="{FF2B5EF4-FFF2-40B4-BE49-F238E27FC236}">
                <a16:creationId xmlns:a16="http://schemas.microsoft.com/office/drawing/2014/main" id="{216B481B-B253-A85C-05D1-6221CD5C36A5}"/>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8A485ED8-D112-9853-CD0A-EA8B37A2EDD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8348BF8-CC48-BCAA-5AD5-778A6E8AA9EC}"/>
              </a:ext>
            </a:extLst>
          </p:cNvPr>
          <p:cNvSpPr>
            <a:spLocks noGrp="1" noChangeArrowheads="1"/>
          </p:cNvSpPr>
          <p:nvPr>
            <p:ph type="sldNum" sz="quarter" idx="5"/>
          </p:nvPr>
        </p:nvSpPr>
        <p:spPr>
          <a:ln/>
        </p:spPr>
        <p:txBody>
          <a:bodyPr/>
          <a:lstStyle/>
          <a:p>
            <a:fld id="{E4E6182C-7218-471A-AF9B-A52859F7ED4A}" type="slidenum">
              <a:rPr lang="en-US" altLang="en-US"/>
              <a:pPr/>
              <a:t>10</a:t>
            </a:fld>
            <a:endParaRPr lang="en-US" altLang="en-US"/>
          </a:p>
        </p:txBody>
      </p:sp>
      <p:sp>
        <p:nvSpPr>
          <p:cNvPr id="31746" name="Rectangle 2">
            <a:extLst>
              <a:ext uri="{FF2B5EF4-FFF2-40B4-BE49-F238E27FC236}">
                <a16:creationId xmlns:a16="http://schemas.microsoft.com/office/drawing/2014/main" id="{69579C2C-E989-08D6-4B80-DDD60F44EA09}"/>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A0179750-25AF-8E45-D3ED-2EEE6D4621F4}"/>
              </a:ext>
            </a:extLst>
          </p:cNvPr>
          <p:cNvSpPr>
            <a:spLocks noGrp="1" noChangeArrowheads="1"/>
          </p:cNvSpPr>
          <p:nvPr>
            <p:ph type="body" idx="1"/>
          </p:nvPr>
        </p:nvSpPr>
        <p:spPr/>
        <p:txBody>
          <a:bodyPr/>
          <a:lstStyle/>
          <a:p>
            <a:pPr marL="171450" indent="-171450"/>
            <a:r>
              <a:rPr lang="en-US" altLang="en-US" i="1"/>
              <a:t>On slide:	Blue background</a:t>
            </a:r>
          </a:p>
          <a:p>
            <a:pPr marL="171450" indent="-171450"/>
            <a:r>
              <a:rPr lang="en-US" altLang="en-US" i="1"/>
              <a:t>Click 1:	You are going to take…</a:t>
            </a:r>
          </a:p>
          <a:p>
            <a:pPr marL="171450" indent="-171450"/>
            <a:r>
              <a:rPr lang="en-US" altLang="en-US" i="1"/>
              <a:t>Click 2:	The U.S. Supreme Court..</a:t>
            </a:r>
          </a:p>
          <a:p>
            <a:pPr marL="171450" indent="-171450"/>
            <a:r>
              <a:rPr lang="en-US" altLang="en-US" i="1"/>
              <a:t>Click 3:	Was it a search? + Did Greenwood…</a:t>
            </a:r>
          </a:p>
          <a:p>
            <a:pPr marL="171450" indent="-171450"/>
            <a:endParaRPr lang="en-US" altLang="en-US" i="1"/>
          </a:p>
          <a:p>
            <a:pPr marL="171450" indent="-171450"/>
            <a:r>
              <a:rPr lang="en-US" altLang="en-US"/>
              <a:t>Ensure that students understand the questions.</a:t>
            </a:r>
            <a:endParaRPr lang="en-US" altLang="en-US" i="1"/>
          </a:p>
          <a:p>
            <a:pPr marL="171450" indent="-171450"/>
            <a:endParaRPr lang="en-US" altLang="en-US" i="1"/>
          </a:p>
          <a:p>
            <a:pPr marL="171450" indent="-171450" algn="ctr"/>
            <a:r>
              <a:rPr lang="en-US" altLang="en-US" i="1"/>
              <a:t>Click to next slide.</a:t>
            </a:r>
          </a:p>
          <a:p>
            <a:pPr marL="171450" indent="-171450"/>
            <a:endParaRPr lang="en-US" altLang="en-US"/>
          </a:p>
          <a:p>
            <a:pPr marL="171450" indent="-171450"/>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19B4A64-2A85-5B63-2A0A-FAD17D3F6520}"/>
              </a:ext>
            </a:extLst>
          </p:cNvPr>
          <p:cNvSpPr>
            <a:spLocks noGrp="1" noChangeArrowheads="1"/>
          </p:cNvSpPr>
          <p:nvPr>
            <p:ph type="sldNum" sz="quarter" idx="5"/>
          </p:nvPr>
        </p:nvSpPr>
        <p:spPr>
          <a:ln/>
        </p:spPr>
        <p:txBody>
          <a:bodyPr/>
          <a:lstStyle/>
          <a:p>
            <a:fld id="{2880A821-DC17-4737-9B67-D8FDAE7DB366}" type="slidenum">
              <a:rPr lang="en-US" altLang="en-US"/>
              <a:pPr/>
              <a:t>11</a:t>
            </a:fld>
            <a:endParaRPr lang="en-US" altLang="en-US"/>
          </a:p>
        </p:txBody>
      </p:sp>
      <p:sp>
        <p:nvSpPr>
          <p:cNvPr id="45058" name="Rectangle 2">
            <a:extLst>
              <a:ext uri="{FF2B5EF4-FFF2-40B4-BE49-F238E27FC236}">
                <a16:creationId xmlns:a16="http://schemas.microsoft.com/office/drawing/2014/main" id="{CE2C05C5-D89B-E20A-531A-EEC7FD05FBE9}"/>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3B97844A-6399-EEAB-3DDB-2C0C547C0600}"/>
              </a:ext>
            </a:extLst>
          </p:cNvPr>
          <p:cNvSpPr>
            <a:spLocks noGrp="1" noChangeArrowheads="1"/>
          </p:cNvSpPr>
          <p:nvPr>
            <p:ph type="body" idx="1"/>
          </p:nvPr>
        </p:nvSpPr>
        <p:spPr/>
        <p:txBody>
          <a:bodyPr/>
          <a:lstStyle/>
          <a:p>
            <a:r>
              <a:rPr lang="en-US" altLang="en-US" i="1"/>
              <a:t>On slide:	You will take...</a:t>
            </a:r>
          </a:p>
          <a:p>
            <a:r>
              <a:rPr lang="en-US" altLang="en-US" i="1"/>
              <a:t>Click 1:	Justices… + graphic.</a:t>
            </a:r>
          </a:p>
          <a:p>
            <a:r>
              <a:rPr lang="en-US" altLang="en-US" i="1"/>
              <a:t>Click 2:	Attorneys for the state… + graphic.</a:t>
            </a:r>
          </a:p>
          <a:p>
            <a:r>
              <a:rPr lang="en-US" altLang="en-US" i="1"/>
              <a:t>Click 3:	Attorneys for Greenwood. + graphic.</a:t>
            </a:r>
          </a:p>
          <a:p>
            <a:endParaRPr lang="en-US" altLang="en-US" i="1"/>
          </a:p>
          <a:p>
            <a:r>
              <a:rPr lang="en-US" altLang="en-US" b="1"/>
              <a:t>PAUSE to get students into groups.</a:t>
            </a:r>
          </a:p>
          <a:p>
            <a:endParaRPr lang="en-US" altLang="en-US"/>
          </a:p>
          <a:p>
            <a:r>
              <a:rPr lang="en-US" altLang="en-US"/>
              <a:t>1.  Divide the class into three sections.  Assign each section one of the roles:</a:t>
            </a:r>
          </a:p>
          <a:p>
            <a:r>
              <a:rPr lang="en-US" altLang="en-US"/>
              <a:t>		Justices</a:t>
            </a:r>
          </a:p>
          <a:p>
            <a:r>
              <a:rPr lang="en-US" altLang="en-US"/>
              <a:t>		Attorneys for California</a:t>
            </a:r>
          </a:p>
          <a:p>
            <a:r>
              <a:rPr lang="en-US" altLang="en-US"/>
              <a:t>		Attorneys for Greenwood</a:t>
            </a:r>
          </a:p>
          <a:p>
            <a:r>
              <a:rPr lang="en-US" altLang="en-US"/>
              <a:t>2.  Distribute Handout 1 to each student and explain that each group will work together to prepare to present the case of </a:t>
            </a:r>
            <a:r>
              <a:rPr lang="en-US" altLang="en-US" i="1"/>
              <a:t>California v. Greenwood</a:t>
            </a:r>
            <a:r>
              <a:rPr lang="en-US" altLang="en-US"/>
              <a:t>.</a:t>
            </a:r>
          </a:p>
          <a:p>
            <a:endParaRPr lang="en-US" altLang="en-US" i="1"/>
          </a:p>
          <a:p>
            <a:pPr algn="ctr"/>
            <a:r>
              <a:rPr lang="en-US" altLang="en-US" i="1"/>
              <a:t>Click to next slide.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F01AAFD-747B-4E7B-8375-3886580C2A9C}"/>
              </a:ext>
            </a:extLst>
          </p:cNvPr>
          <p:cNvSpPr>
            <a:spLocks noGrp="1" noChangeArrowheads="1"/>
          </p:cNvSpPr>
          <p:nvPr>
            <p:ph type="sldNum" sz="quarter" idx="5"/>
          </p:nvPr>
        </p:nvSpPr>
        <p:spPr>
          <a:ln/>
        </p:spPr>
        <p:txBody>
          <a:bodyPr/>
          <a:lstStyle/>
          <a:p>
            <a:fld id="{1E539428-B70C-4C1E-A389-7856AA7D0142}" type="slidenum">
              <a:rPr lang="en-US" altLang="en-US"/>
              <a:pPr/>
              <a:t>12</a:t>
            </a:fld>
            <a:endParaRPr lang="en-US" altLang="en-US"/>
          </a:p>
        </p:txBody>
      </p:sp>
      <p:sp>
        <p:nvSpPr>
          <p:cNvPr id="13314" name="Rectangle 2">
            <a:extLst>
              <a:ext uri="{FF2B5EF4-FFF2-40B4-BE49-F238E27FC236}">
                <a16:creationId xmlns:a16="http://schemas.microsoft.com/office/drawing/2014/main" id="{BB33302E-E42C-7E0D-5E54-5AB26087EA67}"/>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id="{7ABA7644-045A-EE40-7BAB-D918E66AD25A}"/>
              </a:ext>
            </a:extLst>
          </p:cNvPr>
          <p:cNvSpPr>
            <a:spLocks noGrp="1" noChangeArrowheads="1"/>
          </p:cNvSpPr>
          <p:nvPr>
            <p:ph type="body" idx="1"/>
          </p:nvPr>
        </p:nvSpPr>
        <p:spPr/>
        <p:txBody>
          <a:bodyPr/>
          <a:lstStyle/>
          <a:p>
            <a:pPr marL="228600" indent="-228600"/>
            <a:r>
              <a:rPr lang="en-US" altLang="en-US" i="1"/>
              <a:t>On slide:	All text.</a:t>
            </a:r>
          </a:p>
          <a:p>
            <a:pPr marL="228600" indent="-228600"/>
            <a:endParaRPr lang="en-US" altLang="en-US"/>
          </a:p>
          <a:p>
            <a:pPr marL="228600" indent="-228600"/>
            <a:r>
              <a:rPr lang="en-US" altLang="en-US" b="1"/>
              <a:t>PAUSE to assign tasks:</a:t>
            </a:r>
          </a:p>
          <a:p>
            <a:pPr marL="228600" indent="-228600"/>
            <a:endParaRPr lang="en-US" altLang="en-US"/>
          </a:p>
          <a:p>
            <a:pPr marL="228600" indent="-228600"/>
            <a:r>
              <a:rPr lang="en-US" altLang="en-US"/>
              <a:t>1.   As you present the instructions for each group, ask the students if they have questions. </a:t>
            </a:r>
          </a:p>
          <a:p>
            <a:pPr marL="228600" indent="-228600"/>
            <a:endParaRPr lang="en-US" altLang="en-US"/>
          </a:p>
          <a:p>
            <a:pPr marL="228600" indent="-228600"/>
            <a:r>
              <a:rPr lang="en-US" altLang="en-US"/>
              <a:t>2.   Review the questions before the court and remind students that the case should focus on these issues. </a:t>
            </a:r>
          </a:p>
          <a:p>
            <a:pPr marL="228600" indent="-228600"/>
            <a:endParaRPr lang="en-US" altLang="en-US"/>
          </a:p>
          <a:p>
            <a:pPr marL="228600" indent="-228600"/>
            <a:r>
              <a:rPr lang="en-US" altLang="en-US"/>
              <a:t>3.   Tell the students how much time they have to prepare their arguments and questions. Circulate among the groups and help them prepare.</a:t>
            </a:r>
          </a:p>
          <a:p>
            <a:pPr marL="228600" indent="-228600"/>
            <a:endParaRPr lang="en-US" altLang="en-US"/>
          </a:p>
          <a:p>
            <a:pPr marL="228600" indent="-228600" algn="ctr"/>
            <a:r>
              <a:rPr lang="en-US" altLang="en-US" i="1"/>
              <a:t>When the groups are almost finished preparing, click to next slide.</a:t>
            </a:r>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79F1E14-F59C-407A-A925-46E4AB3F5A07}"/>
              </a:ext>
            </a:extLst>
          </p:cNvPr>
          <p:cNvSpPr>
            <a:spLocks noGrp="1" noChangeArrowheads="1"/>
          </p:cNvSpPr>
          <p:nvPr>
            <p:ph type="sldNum" sz="quarter" idx="5"/>
          </p:nvPr>
        </p:nvSpPr>
        <p:spPr>
          <a:ln/>
        </p:spPr>
        <p:txBody>
          <a:bodyPr/>
          <a:lstStyle/>
          <a:p>
            <a:fld id="{B8EC7CE0-D42E-46D0-96E4-8FA833A10404}" type="slidenum">
              <a:rPr lang="en-US" altLang="en-US"/>
              <a:pPr/>
              <a:t>13</a:t>
            </a:fld>
            <a:endParaRPr lang="en-US" altLang="en-US"/>
          </a:p>
        </p:txBody>
      </p:sp>
      <p:sp>
        <p:nvSpPr>
          <p:cNvPr id="12290" name="Rectangle 2">
            <a:extLst>
              <a:ext uri="{FF2B5EF4-FFF2-40B4-BE49-F238E27FC236}">
                <a16:creationId xmlns:a16="http://schemas.microsoft.com/office/drawing/2014/main" id="{3835DD6A-6F77-8012-4554-BD6A1EE09D85}"/>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C96B2287-D459-3F4F-DF30-BD794656640A}"/>
              </a:ext>
            </a:extLst>
          </p:cNvPr>
          <p:cNvSpPr>
            <a:spLocks noGrp="1" noChangeArrowheads="1"/>
          </p:cNvSpPr>
          <p:nvPr>
            <p:ph type="body" idx="1"/>
          </p:nvPr>
        </p:nvSpPr>
        <p:spPr>
          <a:xfrm>
            <a:off x="935038" y="4416425"/>
            <a:ext cx="5373687" cy="4183063"/>
          </a:xfrm>
        </p:spPr>
        <p:txBody>
          <a:bodyPr/>
          <a:lstStyle/>
          <a:p>
            <a:pPr marL="171450" indent="-171450"/>
            <a:r>
              <a:rPr lang="en-US" altLang="en-US" i="1"/>
              <a:t>On slide:	All text.</a:t>
            </a:r>
          </a:p>
          <a:p>
            <a:pPr marL="171450" indent="-171450"/>
            <a:endParaRPr lang="en-US" altLang="en-US" i="1"/>
          </a:p>
          <a:p>
            <a:pPr marL="171450" indent="-171450"/>
            <a:r>
              <a:rPr lang="en-US" altLang="en-US" b="1"/>
              <a:t>PAUSE to provide final preparation time (3 minutes) and conduct moot courts.</a:t>
            </a:r>
          </a:p>
          <a:p>
            <a:pPr marL="171450" indent="-171450"/>
            <a:endParaRPr lang="en-US" altLang="en-US"/>
          </a:p>
          <a:p>
            <a:pPr marL="171450" indent="-171450"/>
            <a:r>
              <a:rPr lang="en-US" altLang="en-US"/>
              <a:t>1.  After the students have had time to prepare, present the Rules for Oral Argument.</a:t>
            </a:r>
          </a:p>
          <a:p>
            <a:pPr marL="171450" indent="-171450"/>
            <a:r>
              <a:rPr lang="en-US" altLang="en-US"/>
              <a:t>2.  Explain that the state of California presents first because the state is the party appealing the case from the lower court.</a:t>
            </a:r>
          </a:p>
          <a:p>
            <a:pPr marL="171450" indent="-171450"/>
            <a:r>
              <a:rPr lang="en-US" altLang="en-US"/>
              <a:t>3.  Have each side choose two or three people to make its presentation. Give each side a set amount of time for the presentation, e.g. 2 minutes. Don’t count as part of the 2 minutes the time each takes to answer questions from judges.</a:t>
            </a:r>
          </a:p>
          <a:p>
            <a:pPr marL="171450" indent="-171450"/>
            <a:r>
              <a:rPr lang="en-US" altLang="en-US"/>
              <a:t>3.  After the oral arguments, ask the justices to discuss, out loud, their thoughts about the case.  Explain that this is always done behind closed doors, but that you are interested in hearing their rationale.</a:t>
            </a:r>
          </a:p>
          <a:p>
            <a:pPr marL="171450" indent="-171450"/>
            <a:r>
              <a:rPr lang="en-US" altLang="en-US"/>
              <a:t>4.  Ask the justices to take a vote.  </a:t>
            </a:r>
          </a:p>
          <a:p>
            <a:pPr marL="171450" indent="-171450"/>
            <a:r>
              <a:rPr lang="en-US" altLang="en-US"/>
              <a:t>5.  Ask the rest of the class if they agree or disagree with the decision.  Ask students to give reasons why.</a:t>
            </a:r>
          </a:p>
          <a:p>
            <a:pPr marL="171450" indent="-171450"/>
            <a:endParaRPr lang="en-US" altLang="en-US"/>
          </a:p>
          <a:p>
            <a:pPr marL="171450" indent="-171450" algn="ctr"/>
            <a:r>
              <a:rPr lang="en-US" altLang="en-US" i="1"/>
              <a:t>After the justices have decided, click to next slide.</a:t>
            </a:r>
          </a:p>
          <a:p>
            <a:pPr marL="171450" indent="-171450"/>
            <a:endParaRPr lang="en-US" altLang="en-US"/>
          </a:p>
          <a:p>
            <a:pPr marL="171450" indent="-171450"/>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39BAC5E-048F-BBB6-00B6-769B13F2F374}"/>
              </a:ext>
            </a:extLst>
          </p:cNvPr>
          <p:cNvSpPr>
            <a:spLocks noGrp="1" noChangeArrowheads="1"/>
          </p:cNvSpPr>
          <p:nvPr>
            <p:ph type="sldNum" sz="quarter" idx="5"/>
          </p:nvPr>
        </p:nvSpPr>
        <p:spPr>
          <a:ln/>
        </p:spPr>
        <p:txBody>
          <a:bodyPr/>
          <a:lstStyle/>
          <a:p>
            <a:fld id="{ED708D58-E25D-49F6-B2A4-F186A5DDD806}" type="slidenum">
              <a:rPr lang="en-US" altLang="en-US"/>
              <a:pPr/>
              <a:t>14</a:t>
            </a:fld>
            <a:endParaRPr lang="en-US" altLang="en-US"/>
          </a:p>
        </p:txBody>
      </p:sp>
      <p:sp>
        <p:nvSpPr>
          <p:cNvPr id="32770" name="Rectangle 2">
            <a:extLst>
              <a:ext uri="{FF2B5EF4-FFF2-40B4-BE49-F238E27FC236}">
                <a16:creationId xmlns:a16="http://schemas.microsoft.com/office/drawing/2014/main" id="{BD381DF0-D86B-6016-EB23-85A9E9B3E95D}"/>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116B5DAE-A548-E733-5024-D046DA7E9516}"/>
              </a:ext>
            </a:extLst>
          </p:cNvPr>
          <p:cNvSpPr>
            <a:spLocks noGrp="1" noChangeArrowheads="1"/>
          </p:cNvSpPr>
          <p:nvPr>
            <p:ph type="body" idx="1"/>
          </p:nvPr>
        </p:nvSpPr>
        <p:spPr/>
        <p:txBody>
          <a:bodyPr/>
          <a:lstStyle/>
          <a:p>
            <a:pPr marL="171450" indent="-171450"/>
            <a:r>
              <a:rPr lang="en-US" altLang="en-US" i="1"/>
              <a:t>On slide:	The Decision…</a:t>
            </a:r>
          </a:p>
          <a:p>
            <a:pPr marL="171450" indent="-171450"/>
            <a:r>
              <a:rPr lang="en-US" altLang="en-US" i="1"/>
              <a:t>Click 1:	The court found… + decision.</a:t>
            </a:r>
            <a:endParaRPr lang="en-US" altLang="en-US"/>
          </a:p>
          <a:p>
            <a:pPr marL="171450" indent="-171450"/>
            <a:endParaRPr lang="en-US" altLang="en-US"/>
          </a:p>
          <a:p>
            <a:pPr marL="171450" indent="-171450"/>
            <a:r>
              <a:rPr lang="en-US" altLang="en-US"/>
              <a:t>1.  Share the actual Supreme Court decision and dissent (next slide) with the class.</a:t>
            </a:r>
          </a:p>
          <a:p>
            <a:pPr marL="171450" indent="-171450"/>
            <a:endParaRPr lang="en-US" altLang="en-US"/>
          </a:p>
          <a:p>
            <a:pPr marL="171450" indent="-171450"/>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4E84293-5BAD-66C5-3DFE-A1B7487264CA}"/>
              </a:ext>
            </a:extLst>
          </p:cNvPr>
          <p:cNvSpPr>
            <a:spLocks noGrp="1" noChangeArrowheads="1"/>
          </p:cNvSpPr>
          <p:nvPr>
            <p:ph type="sldNum" sz="quarter" idx="5"/>
          </p:nvPr>
        </p:nvSpPr>
        <p:spPr>
          <a:ln/>
        </p:spPr>
        <p:txBody>
          <a:bodyPr/>
          <a:lstStyle/>
          <a:p>
            <a:fld id="{05C078E3-8D47-4734-8EC9-BE079AF75B21}" type="slidenum">
              <a:rPr lang="en-US" altLang="en-US"/>
              <a:pPr/>
              <a:t>15</a:t>
            </a:fld>
            <a:endParaRPr lang="en-US" altLang="en-US"/>
          </a:p>
        </p:txBody>
      </p:sp>
      <p:sp>
        <p:nvSpPr>
          <p:cNvPr id="33794" name="Rectangle 2">
            <a:extLst>
              <a:ext uri="{FF2B5EF4-FFF2-40B4-BE49-F238E27FC236}">
                <a16:creationId xmlns:a16="http://schemas.microsoft.com/office/drawing/2014/main" id="{D62913FF-2A93-E411-78DC-DAAB533DE9C1}"/>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889E6AB9-2B2D-7DA8-1A1D-881C03A118D0}"/>
              </a:ext>
            </a:extLst>
          </p:cNvPr>
          <p:cNvSpPr>
            <a:spLocks noGrp="1" noChangeArrowheads="1"/>
          </p:cNvSpPr>
          <p:nvPr>
            <p:ph type="body" idx="1"/>
          </p:nvPr>
        </p:nvSpPr>
        <p:spPr/>
        <p:txBody>
          <a:bodyPr/>
          <a:lstStyle/>
          <a:p>
            <a:pPr marL="171450" indent="-171450"/>
            <a:r>
              <a:rPr lang="en-US" altLang="en-US" i="1"/>
              <a:t>On slide:	All text.</a:t>
            </a:r>
          </a:p>
          <a:p>
            <a:pPr marL="171450" indent="-171450"/>
            <a:endParaRPr lang="en-US" altLang="en-US"/>
          </a:p>
          <a:p>
            <a:pPr marL="171450" indent="-171450"/>
            <a:r>
              <a:rPr lang="en-US" altLang="en-US"/>
              <a:t>1.  Compare the arguments the students made with the actual decision and dissent.</a:t>
            </a:r>
          </a:p>
          <a:p>
            <a:pPr marL="171450" indent="-171450"/>
            <a:endParaRPr lang="en-US" altLang="en-US"/>
          </a:p>
          <a:p>
            <a:pPr marL="171450" indent="-171450"/>
            <a:r>
              <a:rPr lang="en-US" altLang="en-US"/>
              <a:t>2.  Congratulate the students on their participation.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31F8212-1CAA-794A-2AE2-F7C89F5D7D82}"/>
              </a:ext>
            </a:extLst>
          </p:cNvPr>
          <p:cNvSpPr>
            <a:spLocks noGrp="1" noChangeArrowheads="1"/>
          </p:cNvSpPr>
          <p:nvPr>
            <p:ph type="sldNum" sz="quarter" idx="5"/>
          </p:nvPr>
        </p:nvSpPr>
        <p:spPr>
          <a:ln/>
        </p:spPr>
        <p:txBody>
          <a:bodyPr/>
          <a:lstStyle/>
          <a:p>
            <a:fld id="{6F596E47-4125-4D46-9CFE-A28EA3F04ED2}" type="slidenum">
              <a:rPr lang="en-US" altLang="en-US"/>
              <a:pPr/>
              <a:t>16</a:t>
            </a:fld>
            <a:endParaRPr lang="en-US" altLang="en-US"/>
          </a:p>
        </p:txBody>
      </p:sp>
      <p:sp>
        <p:nvSpPr>
          <p:cNvPr id="46082" name="Rectangle 2">
            <a:extLst>
              <a:ext uri="{FF2B5EF4-FFF2-40B4-BE49-F238E27FC236}">
                <a16:creationId xmlns:a16="http://schemas.microsoft.com/office/drawing/2014/main" id="{D28B41FA-4878-2E7C-225E-33A6CB38DC6A}"/>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72AF7FCE-9FA3-E3E4-062B-38BE829B9F9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1924572-7EDE-75D6-9A9F-2B607B120281}"/>
              </a:ext>
            </a:extLst>
          </p:cNvPr>
          <p:cNvSpPr>
            <a:spLocks noGrp="1" noChangeArrowheads="1"/>
          </p:cNvSpPr>
          <p:nvPr>
            <p:ph type="sldNum" sz="quarter" idx="5"/>
          </p:nvPr>
        </p:nvSpPr>
        <p:spPr>
          <a:ln/>
        </p:spPr>
        <p:txBody>
          <a:bodyPr/>
          <a:lstStyle/>
          <a:p>
            <a:fld id="{324B0F2A-816F-4AF0-8EC2-D4A64EC99D7A}" type="slidenum">
              <a:rPr lang="en-US" altLang="en-US"/>
              <a:pPr/>
              <a:t>2</a:t>
            </a:fld>
            <a:endParaRPr lang="en-US" altLang="en-US"/>
          </a:p>
        </p:txBody>
      </p:sp>
      <p:sp>
        <p:nvSpPr>
          <p:cNvPr id="20482" name="Rectangle 2">
            <a:extLst>
              <a:ext uri="{FF2B5EF4-FFF2-40B4-BE49-F238E27FC236}">
                <a16:creationId xmlns:a16="http://schemas.microsoft.com/office/drawing/2014/main" id="{531ED498-7B7F-7706-9B08-1880BBDF95FA}"/>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20D33B05-5604-DFD9-2FD4-D7076E74FF06}"/>
              </a:ext>
            </a:extLst>
          </p:cNvPr>
          <p:cNvSpPr>
            <a:spLocks noGrp="1" noChangeArrowheads="1"/>
          </p:cNvSpPr>
          <p:nvPr>
            <p:ph type="body" idx="1"/>
          </p:nvPr>
        </p:nvSpPr>
        <p:spPr/>
        <p:txBody>
          <a:bodyPr/>
          <a:lstStyle/>
          <a:p>
            <a:pPr marL="228600" indent="-228600"/>
            <a:r>
              <a:rPr lang="en-US" altLang="en-US" i="1"/>
              <a:t>On slide:	Are there things you throw…</a:t>
            </a:r>
          </a:p>
          <a:p>
            <a:pPr marL="228600" indent="-228600"/>
            <a:r>
              <a:rPr lang="en-US" altLang="en-US" i="1"/>
              <a:t>Click 1:	How about…</a:t>
            </a:r>
          </a:p>
          <a:p>
            <a:pPr marL="228600" indent="-228600"/>
            <a:r>
              <a:rPr lang="en-US" altLang="en-US" i="1"/>
              <a:t>Click 2:	Love letters + graphic.</a:t>
            </a:r>
          </a:p>
          <a:p>
            <a:pPr marL="228600" indent="-228600"/>
            <a:r>
              <a:rPr lang="en-US" altLang="en-US" i="1"/>
              <a:t>Click 3:	Receipts + graphic.</a:t>
            </a:r>
          </a:p>
          <a:p>
            <a:pPr marL="228600" indent="-228600"/>
            <a:r>
              <a:rPr lang="en-US" altLang="en-US" i="1"/>
              <a:t>Click 4:	Notes home… + graphic.</a:t>
            </a:r>
          </a:p>
          <a:p>
            <a:pPr marL="228600" indent="-228600"/>
            <a:r>
              <a:rPr lang="en-US" altLang="en-US" i="1"/>
              <a:t>Click 5:	Computer disks + graphic.</a:t>
            </a:r>
          </a:p>
          <a:p>
            <a:pPr marL="228600" indent="-228600"/>
            <a:r>
              <a:rPr lang="en-US" altLang="en-US" i="1"/>
              <a:t>Click 6:	Underwear + graphic.</a:t>
            </a:r>
          </a:p>
          <a:p>
            <a:pPr marL="228600" indent="-228600"/>
            <a:r>
              <a:rPr lang="en-US" altLang="en-US" i="1"/>
              <a:t>Click 7:	Photos + graphic.</a:t>
            </a:r>
          </a:p>
          <a:p>
            <a:pPr marL="228600" indent="-228600"/>
            <a:endParaRPr lang="en-US" altLang="en-US"/>
          </a:p>
          <a:p>
            <a:pPr marL="228600" indent="-228600"/>
            <a:r>
              <a:rPr lang="en-US" altLang="en-US"/>
              <a:t>1.   Ask:  What else might people throw away that they wouldn’t want others to see?</a:t>
            </a:r>
          </a:p>
          <a:p>
            <a:pPr marL="228600" indent="-228600"/>
            <a:endParaRPr lang="en-US" altLang="en-US"/>
          </a:p>
          <a:p>
            <a:pPr marL="228600" indent="-228600"/>
            <a:r>
              <a:rPr lang="en-US" altLang="en-US"/>
              <a:t>2.   Explain:  The case of </a:t>
            </a:r>
            <a:r>
              <a:rPr lang="en-US" altLang="en-US" i="1"/>
              <a:t>California v. Greenwood</a:t>
            </a:r>
            <a:r>
              <a:rPr lang="en-US" altLang="en-US"/>
              <a:t> was about trash and the issue of privacy.</a:t>
            </a:r>
          </a:p>
          <a:p>
            <a:pPr marL="228600" indent="-228600"/>
            <a:endParaRPr lang="en-US" altLang="en-US"/>
          </a:p>
          <a:p>
            <a:pPr marL="228600" indent="-228600" algn="ctr"/>
            <a:r>
              <a:rPr lang="en-US" altLang="en-US" i="1"/>
              <a:t>Click to next slide.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8719089-FC88-088C-3CE3-32A8A9B9E108}"/>
              </a:ext>
            </a:extLst>
          </p:cNvPr>
          <p:cNvSpPr>
            <a:spLocks noGrp="1" noChangeArrowheads="1"/>
          </p:cNvSpPr>
          <p:nvPr>
            <p:ph type="sldNum" sz="quarter" idx="5"/>
          </p:nvPr>
        </p:nvSpPr>
        <p:spPr>
          <a:ln/>
        </p:spPr>
        <p:txBody>
          <a:bodyPr/>
          <a:lstStyle/>
          <a:p>
            <a:fld id="{2038B32B-F7B6-48EC-8521-1888A76A5012}" type="slidenum">
              <a:rPr lang="en-US" altLang="en-US"/>
              <a:pPr/>
              <a:t>3</a:t>
            </a:fld>
            <a:endParaRPr lang="en-US" altLang="en-US"/>
          </a:p>
        </p:txBody>
      </p:sp>
      <p:sp>
        <p:nvSpPr>
          <p:cNvPr id="21506" name="Rectangle 2">
            <a:extLst>
              <a:ext uri="{FF2B5EF4-FFF2-40B4-BE49-F238E27FC236}">
                <a16:creationId xmlns:a16="http://schemas.microsoft.com/office/drawing/2014/main" id="{02A9612D-0F68-1521-BD5F-B1B51FA1F9A6}"/>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7B1250B8-DE8F-4BEE-6FBB-D6C91631BD54}"/>
              </a:ext>
            </a:extLst>
          </p:cNvPr>
          <p:cNvSpPr>
            <a:spLocks noGrp="1" noChangeArrowheads="1"/>
          </p:cNvSpPr>
          <p:nvPr>
            <p:ph type="body" idx="1"/>
          </p:nvPr>
        </p:nvSpPr>
        <p:spPr/>
        <p:txBody>
          <a:bodyPr/>
          <a:lstStyle/>
          <a:p>
            <a:r>
              <a:rPr lang="en-US" altLang="en-US"/>
              <a:t>On slide:	You are going to…</a:t>
            </a:r>
          </a:p>
          <a:p>
            <a:r>
              <a:rPr lang="en-US" altLang="en-US"/>
              <a:t>Click 1:	Here are the facts + In 1984… + graphic.</a:t>
            </a:r>
          </a:p>
          <a:p>
            <a:r>
              <a:rPr lang="en-US" altLang="en-US"/>
              <a:t>Click 2:	The police had… + graphic.</a:t>
            </a:r>
          </a:p>
          <a:p>
            <a:endParaRPr lang="en-US" altLang="en-US"/>
          </a:p>
          <a:p>
            <a:pPr algn="ctr"/>
            <a:r>
              <a:rPr lang="en-US" altLang="en-US" i="1"/>
              <a:t>Click to next slide.</a:t>
            </a: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B4B6C24-7977-1D79-5F22-9A5B9873C2D9}"/>
              </a:ext>
            </a:extLst>
          </p:cNvPr>
          <p:cNvSpPr>
            <a:spLocks noGrp="1" noChangeArrowheads="1"/>
          </p:cNvSpPr>
          <p:nvPr>
            <p:ph type="sldNum" sz="quarter" idx="5"/>
          </p:nvPr>
        </p:nvSpPr>
        <p:spPr>
          <a:ln/>
        </p:spPr>
        <p:txBody>
          <a:bodyPr/>
          <a:lstStyle/>
          <a:p>
            <a:fld id="{B8B6C7B5-196A-46F0-9BEA-D9D56E50214F}" type="slidenum">
              <a:rPr lang="en-US" altLang="en-US"/>
              <a:pPr/>
              <a:t>4</a:t>
            </a:fld>
            <a:endParaRPr lang="en-US" altLang="en-US"/>
          </a:p>
        </p:txBody>
      </p:sp>
      <p:sp>
        <p:nvSpPr>
          <p:cNvPr id="28674" name="Rectangle 2">
            <a:extLst>
              <a:ext uri="{FF2B5EF4-FFF2-40B4-BE49-F238E27FC236}">
                <a16:creationId xmlns:a16="http://schemas.microsoft.com/office/drawing/2014/main" id="{2139C634-817E-81C0-5E30-C96DFC9110F5}"/>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C3A9871D-DE0C-1D57-F825-DE6134EF06E2}"/>
              </a:ext>
            </a:extLst>
          </p:cNvPr>
          <p:cNvSpPr>
            <a:spLocks noGrp="1" noChangeArrowheads="1"/>
          </p:cNvSpPr>
          <p:nvPr>
            <p:ph type="body" idx="1"/>
          </p:nvPr>
        </p:nvSpPr>
        <p:spPr/>
        <p:txBody>
          <a:bodyPr/>
          <a:lstStyle/>
          <a:p>
            <a:r>
              <a:rPr lang="en-US" altLang="en-US"/>
              <a:t>On slide:	Blue background.</a:t>
            </a:r>
          </a:p>
          <a:p>
            <a:r>
              <a:rPr lang="en-US" altLang="en-US"/>
              <a:t>Click 1:	Greenwood had left… + truck drives in</a:t>
            </a:r>
          </a:p>
          <a:p>
            <a:r>
              <a:rPr lang="en-US" altLang="en-US"/>
              <a:t>Click 2:	The police did not…</a:t>
            </a:r>
          </a:p>
          <a:p>
            <a:endParaRPr lang="en-US" altLang="en-US"/>
          </a:p>
          <a:p>
            <a:pPr algn="ctr"/>
            <a:r>
              <a:rPr lang="en-US" altLang="en-US" i="1"/>
              <a:t>Click to next slide.</a:t>
            </a:r>
          </a:p>
          <a:p>
            <a:endParaRPr lang="en-US" altLang="en-US"/>
          </a:p>
        </p:txBody>
      </p:sp>
    </p:spTree>
    <p:extLst>
      <p:ext uri="{BB962C8B-B14F-4D97-AF65-F5344CB8AC3E}">
        <p14:creationId xmlns:p14="http://schemas.microsoft.com/office/powerpoint/2010/main" val="1702124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4E9C457-EFD2-CF51-1595-651061E43979}"/>
              </a:ext>
            </a:extLst>
          </p:cNvPr>
          <p:cNvSpPr>
            <a:spLocks noGrp="1" noChangeArrowheads="1"/>
          </p:cNvSpPr>
          <p:nvPr>
            <p:ph type="sldNum" sz="quarter" idx="5"/>
          </p:nvPr>
        </p:nvSpPr>
        <p:spPr>
          <a:ln/>
        </p:spPr>
        <p:txBody>
          <a:bodyPr/>
          <a:lstStyle/>
          <a:p>
            <a:fld id="{7972889F-50BC-4C75-99F6-FB130D5E030F}" type="slidenum">
              <a:rPr lang="en-US" altLang="en-US"/>
              <a:pPr/>
              <a:t>5</a:t>
            </a:fld>
            <a:endParaRPr lang="en-US" altLang="en-US"/>
          </a:p>
        </p:txBody>
      </p:sp>
      <p:sp>
        <p:nvSpPr>
          <p:cNvPr id="22530" name="Rectangle 2">
            <a:extLst>
              <a:ext uri="{FF2B5EF4-FFF2-40B4-BE49-F238E27FC236}">
                <a16:creationId xmlns:a16="http://schemas.microsoft.com/office/drawing/2014/main" id="{14E91AA7-6171-D275-7B55-3A6AD92919CE}"/>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C73E3039-3C3D-6655-D679-1885AE69FCD2}"/>
              </a:ext>
            </a:extLst>
          </p:cNvPr>
          <p:cNvSpPr>
            <a:spLocks noGrp="1" noChangeArrowheads="1"/>
          </p:cNvSpPr>
          <p:nvPr>
            <p:ph type="body" idx="1"/>
          </p:nvPr>
        </p:nvSpPr>
        <p:spPr/>
        <p:txBody>
          <a:bodyPr/>
          <a:lstStyle/>
          <a:p>
            <a:pPr marL="228600" indent="-228600"/>
            <a:r>
              <a:rPr lang="en-US" altLang="en-US" i="1"/>
              <a:t>On slide:	Under the Fourth Amendment…</a:t>
            </a:r>
          </a:p>
          <a:p>
            <a:pPr marL="228600" indent="-228600"/>
            <a:r>
              <a:rPr lang="en-US" altLang="en-US" i="1"/>
              <a:t>Click 1:	“probable cause,”…</a:t>
            </a:r>
          </a:p>
          <a:p>
            <a:pPr marL="228600" indent="-228600"/>
            <a:r>
              <a:rPr lang="en-US" altLang="en-US" i="1"/>
              <a:t>Click 2:	“consent,”…</a:t>
            </a:r>
          </a:p>
          <a:p>
            <a:pPr marL="228600" indent="-228600"/>
            <a:r>
              <a:rPr lang="en-US" altLang="en-US" i="1"/>
              <a:t>Click 3:	or a search warrant.</a:t>
            </a:r>
          </a:p>
          <a:p>
            <a:pPr marL="228600" indent="-228600"/>
            <a:r>
              <a:rPr lang="en-US" altLang="en-US" i="1"/>
              <a:t>Click 4:	The police had....</a:t>
            </a:r>
          </a:p>
          <a:p>
            <a:pPr marL="228600" indent="-228600"/>
            <a:endParaRPr lang="en-US" altLang="en-US"/>
          </a:p>
          <a:p>
            <a:pPr marL="228600" indent="-228600"/>
            <a:r>
              <a:rPr lang="en-US" altLang="en-US"/>
              <a:t>1.   Ask:</a:t>
            </a:r>
          </a:p>
          <a:p>
            <a:pPr marL="228600" indent="-228600"/>
            <a:r>
              <a:rPr lang="en-US" altLang="en-US"/>
              <a:t>	What  was Billy Greenwood convicted of?</a:t>
            </a:r>
          </a:p>
          <a:p>
            <a:pPr marL="228600" indent="-228600"/>
            <a:r>
              <a:rPr lang="en-US" altLang="en-US"/>
              <a:t>	Where did the police find most of the evidence?</a:t>
            </a:r>
          </a:p>
          <a:p>
            <a:pPr marL="228600" indent="-228600"/>
            <a:r>
              <a:rPr lang="en-US" altLang="en-US"/>
              <a:t>	Where were the trash bags located?</a:t>
            </a:r>
          </a:p>
          <a:p>
            <a:pPr marL="228600" indent="-228600"/>
            <a:r>
              <a:rPr lang="en-US" altLang="en-US"/>
              <a:t>	What do the police need to conduct a legal search?</a:t>
            </a:r>
          </a:p>
          <a:p>
            <a:pPr marL="228600" indent="-228600"/>
            <a:r>
              <a:rPr lang="en-US" altLang="en-US"/>
              <a:t>	What do you suppose happened next?</a:t>
            </a:r>
          </a:p>
          <a:p>
            <a:pPr marL="228600" indent="-228600"/>
            <a:endParaRPr lang="en-US" altLang="en-US"/>
          </a:p>
          <a:p>
            <a:pPr marL="228600" indent="-228600"/>
            <a:endParaRPr lang="en-US" altLang="en-US" i="1"/>
          </a:p>
          <a:p>
            <a:pPr marL="228600" indent="-228600" algn="ctr"/>
            <a:r>
              <a:rPr lang="en-US" altLang="en-US" i="1"/>
              <a:t>Click to next slide.</a:t>
            </a:r>
          </a:p>
          <a:p>
            <a:pPr marL="228600" indent="-228600"/>
            <a:r>
              <a:rPr lang="en-US" altLang="en-US"/>
              <a:t> </a:t>
            </a:r>
          </a:p>
          <a:p>
            <a:pPr marL="228600" indent="-228600"/>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F84DB99-4A29-0323-C593-B1F400F3430B}"/>
              </a:ext>
            </a:extLst>
          </p:cNvPr>
          <p:cNvSpPr>
            <a:spLocks noGrp="1" noChangeArrowheads="1"/>
          </p:cNvSpPr>
          <p:nvPr>
            <p:ph type="sldNum" sz="quarter" idx="5"/>
          </p:nvPr>
        </p:nvSpPr>
        <p:spPr>
          <a:ln/>
        </p:spPr>
        <p:txBody>
          <a:bodyPr/>
          <a:lstStyle/>
          <a:p>
            <a:fld id="{4DBA65B9-B29F-48EA-859F-2C4957FF09FD}" type="slidenum">
              <a:rPr lang="en-US" altLang="en-US"/>
              <a:pPr/>
              <a:t>6</a:t>
            </a:fld>
            <a:endParaRPr lang="en-US" altLang="en-US"/>
          </a:p>
        </p:txBody>
      </p:sp>
      <p:sp>
        <p:nvSpPr>
          <p:cNvPr id="29698" name="Rectangle 1026">
            <a:extLst>
              <a:ext uri="{FF2B5EF4-FFF2-40B4-BE49-F238E27FC236}">
                <a16:creationId xmlns:a16="http://schemas.microsoft.com/office/drawing/2014/main" id="{B753E96D-E42D-145F-A2EB-7706B3438CDE}"/>
              </a:ext>
            </a:extLst>
          </p:cNvPr>
          <p:cNvSpPr>
            <a:spLocks noGrp="1" noRot="1" noChangeAspect="1" noChangeArrowheads="1" noTextEdit="1"/>
          </p:cNvSpPr>
          <p:nvPr>
            <p:ph type="sldImg"/>
          </p:nvPr>
        </p:nvSpPr>
        <p:spPr>
          <a:ln/>
        </p:spPr>
      </p:sp>
      <p:sp>
        <p:nvSpPr>
          <p:cNvPr id="29699" name="Rectangle 1027">
            <a:extLst>
              <a:ext uri="{FF2B5EF4-FFF2-40B4-BE49-F238E27FC236}">
                <a16:creationId xmlns:a16="http://schemas.microsoft.com/office/drawing/2014/main" id="{62C1EAD7-C185-5125-C405-40D9A87D9A45}"/>
              </a:ext>
            </a:extLst>
          </p:cNvPr>
          <p:cNvSpPr>
            <a:spLocks noGrp="1" noChangeArrowheads="1"/>
          </p:cNvSpPr>
          <p:nvPr>
            <p:ph type="body" idx="1"/>
          </p:nvPr>
        </p:nvSpPr>
        <p:spPr/>
        <p:txBody>
          <a:bodyPr/>
          <a:lstStyle/>
          <a:p>
            <a:r>
              <a:rPr lang="en-US" altLang="en-US" i="1"/>
              <a:t>On slide: 	All text and trash graphic.</a:t>
            </a:r>
          </a:p>
          <a:p>
            <a:r>
              <a:rPr lang="en-US" altLang="en-US" i="1"/>
              <a:t>Click 1:	Access denied sound effect + graphic.</a:t>
            </a:r>
          </a:p>
          <a:p>
            <a:endParaRPr lang="en-US" altLang="en-US" i="1"/>
          </a:p>
          <a:p>
            <a:endParaRPr lang="en-US" altLang="en-US" i="1"/>
          </a:p>
          <a:p>
            <a:pPr algn="ctr"/>
            <a:r>
              <a:rPr lang="en-US" altLang="en-US" i="1"/>
              <a:t>Click to next slide.</a:t>
            </a:r>
          </a:p>
          <a:p>
            <a:pPr algn="ctr"/>
            <a:endParaRPr lang="en-US" altLang="en-US" i="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F203F8B-22DA-9E39-D9FD-CFB242186F77}"/>
              </a:ext>
            </a:extLst>
          </p:cNvPr>
          <p:cNvSpPr>
            <a:spLocks noGrp="1" noChangeArrowheads="1"/>
          </p:cNvSpPr>
          <p:nvPr>
            <p:ph type="sldNum" sz="quarter" idx="5"/>
          </p:nvPr>
        </p:nvSpPr>
        <p:spPr>
          <a:ln/>
        </p:spPr>
        <p:txBody>
          <a:bodyPr/>
          <a:lstStyle/>
          <a:p>
            <a:fld id="{EBFC4944-13B5-4B77-A117-F3511C369DB6}" type="slidenum">
              <a:rPr lang="en-US" altLang="en-US"/>
              <a:pPr/>
              <a:t>7</a:t>
            </a:fld>
            <a:endParaRPr lang="en-US" altLang="en-US"/>
          </a:p>
        </p:txBody>
      </p:sp>
      <p:sp>
        <p:nvSpPr>
          <p:cNvPr id="19458" name="Rectangle 2">
            <a:extLst>
              <a:ext uri="{FF2B5EF4-FFF2-40B4-BE49-F238E27FC236}">
                <a16:creationId xmlns:a16="http://schemas.microsoft.com/office/drawing/2014/main" id="{7B8E8B76-FB74-4F6E-795E-5CE30D78B88D}"/>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81E85466-CECC-C019-FC0B-6EF7E20B49A5}"/>
              </a:ext>
            </a:extLst>
          </p:cNvPr>
          <p:cNvSpPr>
            <a:spLocks noGrp="1" noChangeArrowheads="1"/>
          </p:cNvSpPr>
          <p:nvPr>
            <p:ph type="body" idx="1"/>
          </p:nvPr>
        </p:nvSpPr>
        <p:spPr/>
        <p:txBody>
          <a:bodyPr/>
          <a:lstStyle/>
          <a:p>
            <a:r>
              <a:rPr lang="en-US" altLang="en-US" i="1"/>
              <a:t>On slide:	Both sides…</a:t>
            </a:r>
          </a:p>
          <a:p>
            <a:r>
              <a:rPr lang="en-US" altLang="en-US" i="1"/>
              <a:t>	Attorneys for the state…</a:t>
            </a:r>
          </a:p>
          <a:p>
            <a:r>
              <a:rPr lang="en-US" altLang="en-US" i="1"/>
              <a:t>Click 1:	Police did not…</a:t>
            </a:r>
          </a:p>
          <a:p>
            <a:r>
              <a:rPr lang="en-US" altLang="en-US" i="1"/>
              <a:t>Click 2:	Greenwood had thrown…</a:t>
            </a:r>
          </a:p>
          <a:p>
            <a:r>
              <a:rPr lang="en-US" altLang="en-US" i="1"/>
              <a:t>Click 3:	Therefore the police…</a:t>
            </a:r>
          </a:p>
          <a:p>
            <a:endParaRPr lang="en-US" altLang="en-US" i="1"/>
          </a:p>
          <a:p>
            <a:endParaRPr lang="en-US" altLang="en-US" i="1"/>
          </a:p>
          <a:p>
            <a:pPr algn="ctr"/>
            <a:r>
              <a:rPr lang="en-US" altLang="en-US" i="1"/>
              <a:t>Click to next slide.</a:t>
            </a:r>
          </a:p>
          <a:p>
            <a:pPr algn="ctr"/>
            <a:endParaRPr lang="en-US" altLang="en-US" i="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D861CEC-F27B-8752-2402-9508EEA9D1BF}"/>
              </a:ext>
            </a:extLst>
          </p:cNvPr>
          <p:cNvSpPr>
            <a:spLocks noGrp="1" noChangeArrowheads="1"/>
          </p:cNvSpPr>
          <p:nvPr>
            <p:ph type="sldNum" sz="quarter" idx="5"/>
          </p:nvPr>
        </p:nvSpPr>
        <p:spPr>
          <a:ln/>
        </p:spPr>
        <p:txBody>
          <a:bodyPr/>
          <a:lstStyle/>
          <a:p>
            <a:fld id="{485515A8-369C-41C2-9EB6-F44793134BF7}" type="slidenum">
              <a:rPr lang="en-US" altLang="en-US"/>
              <a:pPr/>
              <a:t>8</a:t>
            </a:fld>
            <a:endParaRPr lang="en-US" altLang="en-US"/>
          </a:p>
        </p:txBody>
      </p:sp>
      <p:sp>
        <p:nvSpPr>
          <p:cNvPr id="30722" name="Rectangle 2">
            <a:extLst>
              <a:ext uri="{FF2B5EF4-FFF2-40B4-BE49-F238E27FC236}">
                <a16:creationId xmlns:a16="http://schemas.microsoft.com/office/drawing/2014/main" id="{51B6F8B5-1AAC-FC10-06DA-C34C62E880A3}"/>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2111697B-6714-5943-AD28-E3C4A0C86743}"/>
              </a:ext>
            </a:extLst>
          </p:cNvPr>
          <p:cNvSpPr>
            <a:spLocks noGrp="1" noChangeArrowheads="1"/>
          </p:cNvSpPr>
          <p:nvPr>
            <p:ph type="body" idx="1"/>
          </p:nvPr>
        </p:nvSpPr>
        <p:spPr/>
        <p:txBody>
          <a:bodyPr/>
          <a:lstStyle/>
          <a:p>
            <a:r>
              <a:rPr lang="en-US" altLang="en-US" i="1"/>
              <a:t>On slide:	Greenwood’s lawyers…</a:t>
            </a:r>
          </a:p>
          <a:p>
            <a:r>
              <a:rPr lang="en-US" altLang="en-US" i="1"/>
              <a:t>Click 1:	Greenwood did have…</a:t>
            </a:r>
          </a:p>
          <a:p>
            <a:r>
              <a:rPr lang="en-US" altLang="en-US" i="1"/>
              <a:t>Click 2:	Therefore the police…</a:t>
            </a:r>
          </a:p>
          <a:p>
            <a:endParaRPr lang="en-US" altLang="en-US" i="1"/>
          </a:p>
          <a:p>
            <a:endParaRPr lang="en-US" altLang="en-US" i="1"/>
          </a:p>
          <a:p>
            <a:pPr algn="ctr"/>
            <a:r>
              <a:rPr lang="en-US" altLang="en-US" i="1"/>
              <a:t>Click to next slide.</a:t>
            </a:r>
          </a:p>
          <a:p>
            <a:pPr algn="ctr"/>
            <a:endParaRPr lang="en-US" altLang="en-US" i="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EB422C0-752E-1CFB-ACA8-280E3AFBA7C3}"/>
              </a:ext>
            </a:extLst>
          </p:cNvPr>
          <p:cNvSpPr>
            <a:spLocks noGrp="1" noChangeArrowheads="1"/>
          </p:cNvSpPr>
          <p:nvPr>
            <p:ph type="sldNum" sz="quarter" idx="5"/>
          </p:nvPr>
        </p:nvSpPr>
        <p:spPr>
          <a:ln/>
        </p:spPr>
        <p:txBody>
          <a:bodyPr/>
          <a:lstStyle/>
          <a:p>
            <a:fld id="{D72006A8-3A7C-4DE2-8D7B-7DB0BE3B3E9B}" type="slidenum">
              <a:rPr lang="en-US" altLang="en-US"/>
              <a:pPr/>
              <a:t>9</a:t>
            </a:fld>
            <a:endParaRPr lang="en-US" altLang="en-US"/>
          </a:p>
        </p:txBody>
      </p:sp>
      <p:sp>
        <p:nvSpPr>
          <p:cNvPr id="18434" name="Rectangle 2">
            <a:extLst>
              <a:ext uri="{FF2B5EF4-FFF2-40B4-BE49-F238E27FC236}">
                <a16:creationId xmlns:a16="http://schemas.microsoft.com/office/drawing/2014/main" id="{3DC47E09-2E69-3F7F-2AE6-DA637596EBD0}"/>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A217F888-3559-C153-4A33-2CD4276F9ABA}"/>
              </a:ext>
            </a:extLst>
          </p:cNvPr>
          <p:cNvSpPr>
            <a:spLocks noGrp="1" noChangeArrowheads="1"/>
          </p:cNvSpPr>
          <p:nvPr>
            <p:ph type="body" idx="1"/>
          </p:nvPr>
        </p:nvSpPr>
        <p:spPr/>
        <p:txBody>
          <a:bodyPr/>
          <a:lstStyle/>
          <a:p>
            <a:pPr marL="228600" indent="-228600"/>
            <a:r>
              <a:rPr lang="en-US" altLang="en-US" i="1"/>
              <a:t>On slide:	The case went through…</a:t>
            </a:r>
          </a:p>
          <a:p>
            <a:pPr marL="228600" indent="-228600"/>
            <a:r>
              <a:rPr lang="en-US" altLang="en-US" i="1"/>
              <a:t>Click 1:	(from bottom) First, it went to the California Court of 		Appeals.+ graphic</a:t>
            </a:r>
          </a:p>
          <a:p>
            <a:pPr marL="228600" indent="-228600"/>
            <a:r>
              <a:rPr lang="en-US" altLang="en-US" i="1"/>
              <a:t>Click 2:	This court ruled in favor of Greenwood. + “winner” graphic.</a:t>
            </a:r>
          </a:p>
          <a:p>
            <a:pPr marL="228600" indent="-228600"/>
            <a:r>
              <a:rPr lang="en-US" altLang="en-US" i="1"/>
              <a:t>Click 3:	The state then appealed… + graphic.</a:t>
            </a:r>
          </a:p>
          <a:p>
            <a:pPr marL="228600" indent="-228600"/>
            <a:r>
              <a:rPr lang="en-US" altLang="en-US" i="1"/>
              <a:t>Click 4:	This court also ruled… + “winner” graphic.</a:t>
            </a:r>
          </a:p>
          <a:p>
            <a:pPr marL="228600" indent="-228600"/>
            <a:r>
              <a:rPr lang="en-US" altLang="en-US" i="1"/>
              <a:t>Click 5:	So the state of California… + graphic.</a:t>
            </a:r>
          </a:p>
          <a:p>
            <a:pPr marL="228600" indent="-228600"/>
            <a:endParaRPr lang="en-US" altLang="en-US" i="1"/>
          </a:p>
          <a:p>
            <a:pPr marL="228600" indent="-228600"/>
            <a:r>
              <a:rPr lang="en-US" altLang="en-US"/>
              <a:t>1.   Ask:</a:t>
            </a:r>
          </a:p>
          <a:p>
            <a:pPr marL="228600" indent="-228600"/>
            <a:r>
              <a:rPr lang="en-US" altLang="en-US"/>
              <a:t>	What arguments did Greenwood’s attorneys make?</a:t>
            </a:r>
          </a:p>
          <a:p>
            <a:pPr marL="228600" indent="-228600"/>
            <a:r>
              <a:rPr lang="en-US" altLang="en-US"/>
              <a:t>	What arguments did the state of California make?</a:t>
            </a:r>
          </a:p>
          <a:p>
            <a:pPr marL="228600" indent="-228600"/>
            <a:r>
              <a:rPr lang="en-US" altLang="en-US"/>
              <a:t>	Which side won in the state appellate courts?</a:t>
            </a:r>
          </a:p>
          <a:p>
            <a:pPr marL="228600" indent="-228600"/>
            <a:r>
              <a:rPr lang="en-US" altLang="en-US"/>
              <a:t>	Who appealed the case to the U.S. Supreme Court?</a:t>
            </a:r>
            <a:endParaRPr lang="en-US" altLang="en-US" i="1"/>
          </a:p>
          <a:p>
            <a:pPr marL="228600" indent="-228600"/>
            <a:endParaRPr lang="en-US" altLang="en-US" i="1"/>
          </a:p>
          <a:p>
            <a:pPr marL="228600" indent="-228600" algn="ctr"/>
            <a:r>
              <a:rPr lang="en-US" altLang="en-US" i="1"/>
              <a:t>Click to next slide.</a:t>
            </a:r>
          </a:p>
          <a:p>
            <a:pPr marL="228600" indent="-228600"/>
            <a:endParaRPr lang="en-US" altLang="en-US"/>
          </a:p>
          <a:p>
            <a:pPr marL="228600" indent="-228600"/>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A149919-109B-4F14-9EE7-E0B8A49DEC17}" type="slidenum">
              <a:rPr lang="en-US" altLang="en-US" smtClean="0"/>
              <a:pPr/>
              <a:t>‹#›</a:t>
            </a:fld>
            <a:endParaRPr lang="en-US" altLang="en-US"/>
          </a:p>
        </p:txBody>
      </p:sp>
    </p:spTree>
    <p:extLst>
      <p:ext uri="{BB962C8B-B14F-4D97-AF65-F5344CB8AC3E}">
        <p14:creationId xmlns:p14="http://schemas.microsoft.com/office/powerpoint/2010/main" val="2929571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AF68B9B-DDEB-41A7-ABB3-4087B3484DF3}" type="slidenum">
              <a:rPr lang="en-US" altLang="en-US" smtClean="0"/>
              <a:pPr/>
              <a:t>‹#›</a:t>
            </a:fld>
            <a:endParaRPr lang="en-US" altLang="en-US"/>
          </a:p>
        </p:txBody>
      </p:sp>
    </p:spTree>
    <p:extLst>
      <p:ext uri="{BB962C8B-B14F-4D97-AF65-F5344CB8AC3E}">
        <p14:creationId xmlns:p14="http://schemas.microsoft.com/office/powerpoint/2010/main" val="298827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50618B5A-504E-41B1-BA4C-A4451F4EC39A}" type="slidenum">
              <a:rPr lang="en-US" altLang="en-US" smtClean="0"/>
              <a:pPr/>
              <a:t>‹#›</a:t>
            </a:fld>
            <a:endParaRPr lang="en-US" altLang="en-US"/>
          </a:p>
        </p:txBody>
      </p:sp>
    </p:spTree>
    <p:extLst>
      <p:ext uri="{BB962C8B-B14F-4D97-AF65-F5344CB8AC3E}">
        <p14:creationId xmlns:p14="http://schemas.microsoft.com/office/powerpoint/2010/main" val="3877667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BA44D8A-6F5A-40CF-8F5F-E77C0BA4DEEB}" type="slidenum">
              <a:rPr lang="en-US" altLang="en-US" smtClean="0"/>
              <a:pPr/>
              <a:t>‹#›</a:t>
            </a:fld>
            <a:endParaRPr lang="en-US" altLang="en-US"/>
          </a:p>
        </p:txBody>
      </p:sp>
    </p:spTree>
    <p:extLst>
      <p:ext uri="{BB962C8B-B14F-4D97-AF65-F5344CB8AC3E}">
        <p14:creationId xmlns:p14="http://schemas.microsoft.com/office/powerpoint/2010/main" val="3283169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FA31E01C-1EC6-447A-815D-53165EDA462B}" type="slidenum">
              <a:rPr lang="en-US" altLang="en-US" smtClean="0"/>
              <a:pPr/>
              <a:t>‹#›</a:t>
            </a:fld>
            <a:endParaRPr lang="en-US" altLang="en-US"/>
          </a:p>
        </p:txBody>
      </p:sp>
    </p:spTree>
    <p:extLst>
      <p:ext uri="{BB962C8B-B14F-4D97-AF65-F5344CB8AC3E}">
        <p14:creationId xmlns:p14="http://schemas.microsoft.com/office/powerpoint/2010/main" val="833921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2AC9D95E-8A92-4F79-8A82-5E0072455B44}" type="slidenum">
              <a:rPr lang="en-US" altLang="en-US" smtClean="0"/>
              <a:pPr/>
              <a:t>‹#›</a:t>
            </a:fld>
            <a:endParaRPr lang="en-US" altLang="en-US"/>
          </a:p>
        </p:txBody>
      </p:sp>
    </p:spTree>
    <p:extLst>
      <p:ext uri="{BB962C8B-B14F-4D97-AF65-F5344CB8AC3E}">
        <p14:creationId xmlns:p14="http://schemas.microsoft.com/office/powerpoint/2010/main" val="2688643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BEE122B2-E471-45DF-8938-63DDAFBF9FE3}" type="slidenum">
              <a:rPr lang="en-US" altLang="en-US" smtClean="0"/>
              <a:pPr/>
              <a:t>‹#›</a:t>
            </a:fld>
            <a:endParaRPr lang="en-US" altLang="en-US"/>
          </a:p>
        </p:txBody>
      </p:sp>
    </p:spTree>
    <p:extLst>
      <p:ext uri="{BB962C8B-B14F-4D97-AF65-F5344CB8AC3E}">
        <p14:creationId xmlns:p14="http://schemas.microsoft.com/office/powerpoint/2010/main" val="1276719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A03CB82E-0706-4053-984D-7BEFF47175D2}" type="slidenum">
              <a:rPr lang="en-US" altLang="en-US" smtClean="0"/>
              <a:pPr/>
              <a:t>‹#›</a:t>
            </a:fld>
            <a:endParaRPr lang="en-US" altLang="en-US"/>
          </a:p>
        </p:txBody>
      </p:sp>
    </p:spTree>
    <p:extLst>
      <p:ext uri="{BB962C8B-B14F-4D97-AF65-F5344CB8AC3E}">
        <p14:creationId xmlns:p14="http://schemas.microsoft.com/office/powerpoint/2010/main" val="2160413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4FA951F9-90BA-4048-B533-0F14E02A7EB4}" type="slidenum">
              <a:rPr lang="en-US" altLang="en-US" smtClean="0"/>
              <a:pPr/>
              <a:t>‹#›</a:t>
            </a:fld>
            <a:endParaRPr lang="en-US" altLang="en-US"/>
          </a:p>
        </p:txBody>
      </p:sp>
    </p:spTree>
    <p:extLst>
      <p:ext uri="{BB962C8B-B14F-4D97-AF65-F5344CB8AC3E}">
        <p14:creationId xmlns:p14="http://schemas.microsoft.com/office/powerpoint/2010/main" val="3450740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6CF931C7-09D6-43C2-9412-14723CFB931B}" type="slidenum">
              <a:rPr lang="en-US" altLang="en-US" smtClean="0"/>
              <a:pPr/>
              <a:t>‹#›</a:t>
            </a:fld>
            <a:endParaRPr lang="en-US" altLang="en-US"/>
          </a:p>
        </p:txBody>
      </p:sp>
    </p:spTree>
    <p:extLst>
      <p:ext uri="{BB962C8B-B14F-4D97-AF65-F5344CB8AC3E}">
        <p14:creationId xmlns:p14="http://schemas.microsoft.com/office/powerpoint/2010/main" val="479011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9606E9F-1BE8-428D-93E6-60CEC2938657}" type="slidenum">
              <a:rPr lang="en-US" altLang="en-US" smtClean="0"/>
              <a:pPr/>
              <a:t>‹#›</a:t>
            </a:fld>
            <a:endParaRPr lang="en-US" altLang="en-US"/>
          </a:p>
        </p:txBody>
      </p:sp>
    </p:spTree>
    <p:extLst>
      <p:ext uri="{BB962C8B-B14F-4D97-AF65-F5344CB8AC3E}">
        <p14:creationId xmlns:p14="http://schemas.microsoft.com/office/powerpoint/2010/main" val="2317639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BE9710-33B7-47B0-A11F-6A446D08693B}" type="slidenum">
              <a:rPr lang="en-US" altLang="en-US" smtClean="0"/>
              <a:pPr/>
              <a:t>‹#›</a:t>
            </a:fld>
            <a:endParaRPr lang="en-US" altLang="en-US"/>
          </a:p>
        </p:txBody>
      </p:sp>
    </p:spTree>
    <p:extLst>
      <p:ext uri="{BB962C8B-B14F-4D97-AF65-F5344CB8AC3E}">
        <p14:creationId xmlns:p14="http://schemas.microsoft.com/office/powerpoint/2010/main" val="20788971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teachdemocracy.org/"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image" Target="../media/image3.png"/><Relationship Id="rId12"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audio" Target="../media/audio4.wav"/><Relationship Id="rId11" Type="http://schemas.microsoft.com/office/2007/relationships/hdphoto" Target="../media/hdphoto1.wdp"/><Relationship Id="rId5" Type="http://schemas.openxmlformats.org/officeDocument/2006/relationships/audio" Target="../media/audio3.wav"/><Relationship Id="rId10" Type="http://schemas.openxmlformats.org/officeDocument/2006/relationships/image" Target="../media/image6.png"/><Relationship Id="rId4" Type="http://schemas.openxmlformats.org/officeDocument/2006/relationships/audio" Target="../media/audio2.wav"/><Relationship Id="rId9" Type="http://schemas.openxmlformats.org/officeDocument/2006/relationships/image" Target="../media/image5.png"/><Relationship Id="rId1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em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emf"/><Relationship Id="rId4" Type="http://schemas.openxmlformats.org/officeDocument/2006/relationships/image" Target="../media/image17.wmf"/></Relationships>
</file>

<file path=ppt/slides/_rels/slide8.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7.wmf"/><Relationship Id="rId4" Type="http://schemas.openxmlformats.org/officeDocument/2006/relationships/image" Target="../media/image18.emf"/></Relationships>
</file>

<file path=ppt/slides/_rels/slide9.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audio" Target="../media/audio7.wav"/><Relationship Id="rId7" Type="http://schemas.openxmlformats.org/officeDocument/2006/relationships/image" Target="../media/image23.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audio" Target="../media/audio8.wav"/><Relationship Id="rId9" Type="http://schemas.openxmlformats.org/officeDocument/2006/relationships/image" Target="../media/image2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a:extLst>
              <a:ext uri="{FF2B5EF4-FFF2-40B4-BE49-F238E27FC236}">
                <a16:creationId xmlns:a16="http://schemas.microsoft.com/office/drawing/2014/main" id="{261C61A6-C450-53E3-E9A8-2E8D5DC8AC22}"/>
              </a:ext>
            </a:extLst>
          </p:cNvPr>
          <p:cNvSpPr txBox="1">
            <a:spLocks noChangeArrowheads="1"/>
          </p:cNvSpPr>
          <p:nvPr/>
        </p:nvSpPr>
        <p:spPr bwMode="auto">
          <a:xfrm>
            <a:off x="270455" y="2438400"/>
            <a:ext cx="7734204" cy="830997"/>
          </a:xfrm>
          <a:prstGeom prst="rect">
            <a:avLst/>
          </a:prstGeom>
          <a:noFill/>
          <a:ln w="762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4800" b="1" i="1" dirty="0">
                <a:latin typeface="Mulish" pitchFamily="2" charset="0"/>
              </a:rPr>
              <a:t>California v. Greenwood</a:t>
            </a:r>
            <a:endParaRPr lang="en-US" altLang="en-US" sz="4400" b="1" i="1" dirty="0">
              <a:latin typeface="Mulish" pitchFamily="2" charset="0"/>
            </a:endParaRPr>
          </a:p>
        </p:txBody>
      </p:sp>
      <p:sp>
        <p:nvSpPr>
          <p:cNvPr id="24579" name="Text Box 3">
            <a:extLst>
              <a:ext uri="{FF2B5EF4-FFF2-40B4-BE49-F238E27FC236}">
                <a16:creationId xmlns:a16="http://schemas.microsoft.com/office/drawing/2014/main" id="{D1EFBFC7-7BF4-6B05-4CFD-749F713C1EE5}"/>
              </a:ext>
            </a:extLst>
          </p:cNvPr>
          <p:cNvSpPr txBox="1">
            <a:spLocks noChangeArrowheads="1"/>
          </p:cNvSpPr>
          <p:nvPr/>
        </p:nvSpPr>
        <p:spPr bwMode="auto">
          <a:xfrm>
            <a:off x="1203857" y="3269397"/>
            <a:ext cx="5867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dirty="0"/>
              <a:t>A Supreme Court Case</a:t>
            </a:r>
          </a:p>
        </p:txBody>
      </p:sp>
      <p:sp>
        <p:nvSpPr>
          <p:cNvPr id="24582" name="Text Box 6">
            <a:extLst>
              <a:ext uri="{FF2B5EF4-FFF2-40B4-BE49-F238E27FC236}">
                <a16:creationId xmlns:a16="http://schemas.microsoft.com/office/drawing/2014/main" id="{6163B463-E532-A92E-91F7-C780AC0FF15D}"/>
              </a:ext>
            </a:extLst>
          </p:cNvPr>
          <p:cNvSpPr txBox="1">
            <a:spLocks noChangeArrowheads="1"/>
          </p:cNvSpPr>
          <p:nvPr/>
        </p:nvSpPr>
        <p:spPr bwMode="auto">
          <a:xfrm>
            <a:off x="3276600" y="6396335"/>
            <a:ext cx="10134600"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61963" indent="-461963">
              <a:defRPr sz="2400">
                <a:solidFill>
                  <a:schemeClr val="tx1"/>
                </a:solidFill>
                <a:latin typeface="Times New Roman" panose="02020603050405020304" pitchFamily="18" charset="0"/>
              </a:defRPr>
            </a:lvl1pPr>
            <a:lvl2pPr marL="576263">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latin typeface="+mn-lt"/>
              </a:rPr>
              <a:t>© </a:t>
            </a:r>
            <a:r>
              <a:rPr lang="en-US" altLang="en-US" sz="1600">
                <a:latin typeface="+mn-lt"/>
              </a:rPr>
              <a:t>2024 Teach Democracy, Los Angeles, CA All rights reserved.</a:t>
            </a:r>
            <a:endParaRPr lang="en-US" altLang="en-US" sz="2800">
              <a:latin typeface="+mn-lt"/>
            </a:endParaRPr>
          </a:p>
        </p:txBody>
      </p:sp>
      <p:pic>
        <p:nvPicPr>
          <p:cNvPr id="15" name="Picture 14" descr="A gold scale with a black background&#10;&#10;Description automatically generated">
            <a:extLst>
              <a:ext uri="{FF2B5EF4-FFF2-40B4-BE49-F238E27FC236}">
                <a16:creationId xmlns:a16="http://schemas.microsoft.com/office/drawing/2014/main" id="{62B35948-6F20-C3D3-573D-EB3725D9F8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3900" y="1447800"/>
            <a:ext cx="3679534" cy="308454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a:extLst>
              <a:ext uri="{FF2B5EF4-FFF2-40B4-BE49-F238E27FC236}">
                <a16:creationId xmlns:a16="http://schemas.microsoft.com/office/drawing/2014/main" id="{7004E1ED-9EFA-29F3-E4F8-EBD82EAD462C}"/>
              </a:ext>
            </a:extLst>
          </p:cNvPr>
          <p:cNvSpPr txBox="1">
            <a:spLocks noChangeArrowheads="1"/>
          </p:cNvSpPr>
          <p:nvPr/>
        </p:nvSpPr>
        <p:spPr bwMode="auto">
          <a:xfrm>
            <a:off x="1143000" y="2491441"/>
            <a:ext cx="9906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a:t>The U.S. Supreme Court had to decide these questions:</a:t>
            </a:r>
            <a:endParaRPr lang="en-US" altLang="en-US" sz="2800" b="1"/>
          </a:p>
        </p:txBody>
      </p:sp>
      <p:sp>
        <p:nvSpPr>
          <p:cNvPr id="27652" name="Text Box 4">
            <a:extLst>
              <a:ext uri="{FF2B5EF4-FFF2-40B4-BE49-F238E27FC236}">
                <a16:creationId xmlns:a16="http://schemas.microsoft.com/office/drawing/2014/main" id="{FD9BCCDF-E986-A330-CB1B-19829D5C04B2}"/>
              </a:ext>
            </a:extLst>
          </p:cNvPr>
          <p:cNvSpPr txBox="1">
            <a:spLocks noChangeArrowheads="1"/>
          </p:cNvSpPr>
          <p:nvPr/>
        </p:nvSpPr>
        <p:spPr bwMode="auto">
          <a:xfrm>
            <a:off x="1638300" y="609600"/>
            <a:ext cx="8763000" cy="1446550"/>
          </a:xfrm>
          <a:prstGeom prst="rect">
            <a:avLst/>
          </a:prstGeom>
          <a:noFill/>
          <a:ln w="76200">
            <a:noFill/>
            <a:miter lim="800000"/>
            <a:headEnd/>
            <a:tailEnd/>
          </a:ln>
          <a:effectLst/>
        </p:spPr>
        <p:txBody>
          <a:bodyPr wrap="square">
            <a:spAutoFit/>
          </a:bodyPr>
          <a:lstStyle/>
          <a:p>
            <a:pPr algn="ctr"/>
            <a:r>
              <a:rPr lang="en-US" altLang="en-US" sz="4400" b="1" dirty="0">
                <a:latin typeface="Mulish Bold" pitchFamily="2" charset="0"/>
              </a:rPr>
              <a:t>You are going to take the case to the Supreme Court.</a:t>
            </a:r>
            <a:endParaRPr lang="en-US" altLang="en-US" sz="4000" b="1" dirty="0">
              <a:latin typeface="Mulish Bold" pitchFamily="2" charset="0"/>
            </a:endParaRPr>
          </a:p>
        </p:txBody>
      </p:sp>
      <p:sp>
        <p:nvSpPr>
          <p:cNvPr id="27655" name="Text Box 7">
            <a:extLst>
              <a:ext uri="{FF2B5EF4-FFF2-40B4-BE49-F238E27FC236}">
                <a16:creationId xmlns:a16="http://schemas.microsoft.com/office/drawing/2014/main" id="{8BE1F77D-1119-1D06-74FC-7D9944CD91FC}"/>
              </a:ext>
            </a:extLst>
          </p:cNvPr>
          <p:cNvSpPr txBox="1">
            <a:spLocks noChangeArrowheads="1"/>
          </p:cNvSpPr>
          <p:nvPr/>
        </p:nvSpPr>
        <p:spPr bwMode="auto">
          <a:xfrm>
            <a:off x="1752600" y="3478037"/>
            <a:ext cx="8534400" cy="404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a:lnSpc>
                <a:spcPct val="70000"/>
              </a:lnSpc>
              <a:buFontTx/>
              <a:buChar char="•"/>
            </a:pPr>
            <a:r>
              <a:rPr lang="en-US" altLang="en-US" sz="2800">
                <a:latin typeface="+mn-lt"/>
              </a:rPr>
              <a:t>Was it a search? </a:t>
            </a:r>
          </a:p>
        </p:txBody>
      </p:sp>
      <p:sp>
        <p:nvSpPr>
          <p:cNvPr id="2" name="Text Box 7">
            <a:extLst>
              <a:ext uri="{FF2B5EF4-FFF2-40B4-BE49-F238E27FC236}">
                <a16:creationId xmlns:a16="http://schemas.microsoft.com/office/drawing/2014/main" id="{9C1A18BA-4743-808A-99E1-11E682F37862}"/>
              </a:ext>
            </a:extLst>
          </p:cNvPr>
          <p:cNvSpPr txBox="1">
            <a:spLocks noChangeArrowheads="1"/>
          </p:cNvSpPr>
          <p:nvPr/>
        </p:nvSpPr>
        <p:spPr bwMode="auto">
          <a:xfrm>
            <a:off x="1752600" y="4345819"/>
            <a:ext cx="8534400" cy="781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a:lnSpc>
                <a:spcPct val="80000"/>
              </a:lnSpc>
              <a:buFontTx/>
              <a:buChar char="•"/>
            </a:pPr>
            <a:r>
              <a:rPr lang="en-US" altLang="en-US" sz="2800">
                <a:latin typeface="+mn-lt"/>
              </a:rPr>
              <a:t>Did Greenwood have a reasonable expectation that his trash would remain private?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box(out)">
                                      <p:cBhvr>
                                        <p:cTn id="7" dur="500"/>
                                        <p:tgtEl>
                                          <p:spTgt spid="27652"/>
                                        </p:tgtEl>
                                      </p:cBhvr>
                                    </p:animEffect>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27650"/>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499"/>
                                          </p:stCondLst>
                                        </p:cTn>
                                        <p:tgtEl>
                                          <p:spTgt spid="2765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ext Box 4">
            <a:extLst>
              <a:ext uri="{FF2B5EF4-FFF2-40B4-BE49-F238E27FC236}">
                <a16:creationId xmlns:a16="http://schemas.microsoft.com/office/drawing/2014/main" id="{D2AC0C2E-81D8-85D3-B206-97C65A25F2F1}"/>
              </a:ext>
            </a:extLst>
          </p:cNvPr>
          <p:cNvSpPr txBox="1">
            <a:spLocks noChangeArrowheads="1"/>
          </p:cNvSpPr>
          <p:nvPr/>
        </p:nvSpPr>
        <p:spPr bwMode="auto">
          <a:xfrm>
            <a:off x="2347609" y="5011064"/>
            <a:ext cx="5638800" cy="519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Attorneys for Greenwood.</a:t>
            </a:r>
          </a:p>
        </p:txBody>
      </p:sp>
      <p:sp>
        <p:nvSpPr>
          <p:cNvPr id="39941" name="Text Box 5">
            <a:extLst>
              <a:ext uri="{FF2B5EF4-FFF2-40B4-BE49-F238E27FC236}">
                <a16:creationId xmlns:a16="http://schemas.microsoft.com/office/drawing/2014/main" id="{50430E95-45C6-022C-45D6-6498C675F673}"/>
              </a:ext>
            </a:extLst>
          </p:cNvPr>
          <p:cNvSpPr txBox="1">
            <a:spLocks noChangeArrowheads="1"/>
          </p:cNvSpPr>
          <p:nvPr/>
        </p:nvSpPr>
        <p:spPr bwMode="auto">
          <a:xfrm>
            <a:off x="2133600" y="3519488"/>
            <a:ext cx="6477000" cy="519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dirty="0"/>
              <a:t>Attorneys for the state of California.</a:t>
            </a:r>
          </a:p>
        </p:txBody>
      </p:sp>
      <p:sp>
        <p:nvSpPr>
          <p:cNvPr id="39943" name="Text Box 7">
            <a:extLst>
              <a:ext uri="{FF2B5EF4-FFF2-40B4-BE49-F238E27FC236}">
                <a16:creationId xmlns:a16="http://schemas.microsoft.com/office/drawing/2014/main" id="{E178894D-469D-1AA5-74DB-B07AA3F048EC}"/>
              </a:ext>
            </a:extLst>
          </p:cNvPr>
          <p:cNvSpPr txBox="1">
            <a:spLocks noChangeArrowheads="1"/>
          </p:cNvSpPr>
          <p:nvPr/>
        </p:nvSpPr>
        <p:spPr bwMode="auto">
          <a:xfrm>
            <a:off x="4191000" y="2224088"/>
            <a:ext cx="6781800" cy="519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Justices of the U.S. Supreme Court.</a:t>
            </a:r>
            <a:endParaRPr lang="en-US" altLang="en-US"/>
          </a:p>
        </p:txBody>
      </p:sp>
      <p:sp>
        <p:nvSpPr>
          <p:cNvPr id="39944" name="Text Box 8">
            <a:extLst>
              <a:ext uri="{FF2B5EF4-FFF2-40B4-BE49-F238E27FC236}">
                <a16:creationId xmlns:a16="http://schemas.microsoft.com/office/drawing/2014/main" id="{3D04CCD2-5779-58C4-A897-5404C4BE2BED}"/>
              </a:ext>
            </a:extLst>
          </p:cNvPr>
          <p:cNvSpPr txBox="1">
            <a:spLocks noChangeArrowheads="1"/>
          </p:cNvSpPr>
          <p:nvPr/>
        </p:nvSpPr>
        <p:spPr bwMode="auto">
          <a:xfrm>
            <a:off x="1207850" y="591782"/>
            <a:ext cx="7692957" cy="76944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4400" dirty="0">
                <a:latin typeface="Mulish Bold" pitchFamily="2" charset="0"/>
              </a:rPr>
              <a:t>You will take the roles of:</a:t>
            </a:r>
          </a:p>
        </p:txBody>
      </p:sp>
      <p:pic>
        <p:nvPicPr>
          <p:cNvPr id="3" name="Picture 2">
            <a:extLst>
              <a:ext uri="{FF2B5EF4-FFF2-40B4-BE49-F238E27FC236}">
                <a16:creationId xmlns:a16="http://schemas.microsoft.com/office/drawing/2014/main" id="{E16ACAAA-E244-0B04-1085-4D0529F7DA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2601" y="2848353"/>
            <a:ext cx="1890335" cy="1890335"/>
          </a:xfrm>
          <a:prstGeom prst="rect">
            <a:avLst/>
          </a:prstGeom>
        </p:spPr>
      </p:pic>
      <p:pic>
        <p:nvPicPr>
          <p:cNvPr id="5" name="Picture 4">
            <a:extLst>
              <a:ext uri="{FF2B5EF4-FFF2-40B4-BE49-F238E27FC236}">
                <a16:creationId xmlns:a16="http://schemas.microsoft.com/office/drawing/2014/main" id="{F7318CE6-A932-E247-8897-AAE2062B43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6221" y="1204914"/>
            <a:ext cx="2602379" cy="2602379"/>
          </a:xfrm>
          <a:prstGeom prst="rect">
            <a:avLst/>
          </a:prstGeom>
        </p:spPr>
      </p:pic>
      <p:pic>
        <p:nvPicPr>
          <p:cNvPr id="7" name="Picture 6">
            <a:extLst>
              <a:ext uri="{FF2B5EF4-FFF2-40B4-BE49-F238E27FC236}">
                <a16:creationId xmlns:a16="http://schemas.microsoft.com/office/drawing/2014/main" id="{0D5C0115-6D07-B459-DB86-F543915E3A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0741" y="4554240"/>
            <a:ext cx="1890335" cy="18903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nodeType="afterEffect">
                                  <p:stCondLst>
                                    <p:cond delay="0"/>
                                  </p:stCondLst>
                                  <p:childTnLst>
                                    <p:set>
                                      <p:cBhvr>
                                        <p:cTn id="6" dur="1" fill="hold">
                                          <p:stCondLst>
                                            <p:cond delay="0"/>
                                          </p:stCondLst>
                                        </p:cTn>
                                        <p:tgtEl>
                                          <p:spTgt spid="39943"/>
                                        </p:tgtEl>
                                        <p:attrNameLst>
                                          <p:attrName>style.visibility</p:attrName>
                                        </p:attrNameLst>
                                      </p:cBhvr>
                                      <p:to>
                                        <p:strVal val="visible"/>
                                      </p:to>
                                    </p:set>
                                    <p:anim calcmode="lin" valueType="num">
                                      <p:cBhvr additive="base">
                                        <p:cTn id="7" dur="500"/>
                                        <p:tgtEl>
                                          <p:spTgt spid="39943"/>
                                        </p:tgtEl>
                                        <p:attrNameLst>
                                          <p:attrName>ppt_x</p:attrName>
                                        </p:attrNameLst>
                                      </p:cBhvr>
                                      <p:tavLst>
                                        <p:tav tm="0">
                                          <p:val>
                                            <p:strVal val="#ppt_x-#ppt_w*1.125000"/>
                                          </p:val>
                                        </p:tav>
                                        <p:tav tm="100000">
                                          <p:val>
                                            <p:strVal val="#ppt_x"/>
                                          </p:val>
                                        </p:tav>
                                      </p:tavLst>
                                    </p:anim>
                                    <p:animEffect transition="in" filter="wipe(right)">
                                      <p:cBhvr>
                                        <p:cTn id="8" dur="500"/>
                                        <p:tgtEl>
                                          <p:spTgt spid="39943"/>
                                        </p:tgtEl>
                                      </p:cBhvr>
                                    </p:animEffect>
                                  </p:childTnLst>
                                </p:cTn>
                              </p:par>
                            </p:childTnLst>
                          </p:cTn>
                        </p:par>
                        <p:par>
                          <p:cTn id="9" fill="hold" nodeType="afterGroup">
                            <p:stCondLst>
                              <p:cond delay="500"/>
                            </p:stCondLst>
                            <p:childTnLst>
                              <p:par>
                                <p:cTn id="10" presetID="12" presetClass="entr" presetSubtype="2" fill="hold" nodeType="afterEffect">
                                  <p:stCondLst>
                                    <p:cond delay="0"/>
                                  </p:stCondLst>
                                  <p:childTnLst>
                                    <p:set>
                                      <p:cBhvr>
                                        <p:cTn id="11" dur="1" fill="hold">
                                          <p:stCondLst>
                                            <p:cond delay="0"/>
                                          </p:stCondLst>
                                        </p:cTn>
                                        <p:tgtEl>
                                          <p:spTgt spid="39941"/>
                                        </p:tgtEl>
                                        <p:attrNameLst>
                                          <p:attrName>style.visibility</p:attrName>
                                        </p:attrNameLst>
                                      </p:cBhvr>
                                      <p:to>
                                        <p:strVal val="visible"/>
                                      </p:to>
                                    </p:set>
                                    <p:anim calcmode="lin" valueType="num">
                                      <p:cBhvr additive="base">
                                        <p:cTn id="12" dur="500"/>
                                        <p:tgtEl>
                                          <p:spTgt spid="39941"/>
                                        </p:tgtEl>
                                        <p:attrNameLst>
                                          <p:attrName>ppt_x</p:attrName>
                                        </p:attrNameLst>
                                      </p:cBhvr>
                                      <p:tavLst>
                                        <p:tav tm="0">
                                          <p:val>
                                            <p:strVal val="#ppt_x+#ppt_w*1.125000"/>
                                          </p:val>
                                        </p:tav>
                                        <p:tav tm="100000">
                                          <p:val>
                                            <p:strVal val="#ppt_x"/>
                                          </p:val>
                                        </p:tav>
                                      </p:tavLst>
                                    </p:anim>
                                    <p:animEffect transition="in" filter="wipe(left)">
                                      <p:cBhvr>
                                        <p:cTn id="13" dur="500"/>
                                        <p:tgtEl>
                                          <p:spTgt spid="39941"/>
                                        </p:tgtEl>
                                      </p:cBhvr>
                                    </p:animEffect>
                                  </p:childTnLst>
                                </p:cTn>
                              </p:par>
                            </p:childTnLst>
                          </p:cTn>
                        </p:par>
                        <p:par>
                          <p:cTn id="14" fill="hold" nodeType="afterGroup">
                            <p:stCondLst>
                              <p:cond delay="1000"/>
                            </p:stCondLst>
                            <p:childTnLst>
                              <p:par>
                                <p:cTn id="15" presetID="12" presetClass="entr" presetSubtype="2" fill="hold" nodeType="afterEffect">
                                  <p:stCondLst>
                                    <p:cond delay="0"/>
                                  </p:stCondLst>
                                  <p:childTnLst>
                                    <p:set>
                                      <p:cBhvr>
                                        <p:cTn id="16" dur="1" fill="hold">
                                          <p:stCondLst>
                                            <p:cond delay="0"/>
                                          </p:stCondLst>
                                        </p:cTn>
                                        <p:tgtEl>
                                          <p:spTgt spid="39940"/>
                                        </p:tgtEl>
                                        <p:attrNameLst>
                                          <p:attrName>style.visibility</p:attrName>
                                        </p:attrNameLst>
                                      </p:cBhvr>
                                      <p:to>
                                        <p:strVal val="visible"/>
                                      </p:to>
                                    </p:set>
                                    <p:anim calcmode="lin" valueType="num">
                                      <p:cBhvr additive="base">
                                        <p:cTn id="17" dur="500"/>
                                        <p:tgtEl>
                                          <p:spTgt spid="39940"/>
                                        </p:tgtEl>
                                        <p:attrNameLst>
                                          <p:attrName>ppt_x</p:attrName>
                                        </p:attrNameLst>
                                      </p:cBhvr>
                                      <p:tavLst>
                                        <p:tav tm="0">
                                          <p:val>
                                            <p:strVal val="#ppt_x+#ppt_w*1.125000"/>
                                          </p:val>
                                        </p:tav>
                                        <p:tav tm="100000">
                                          <p:val>
                                            <p:strVal val="#ppt_x"/>
                                          </p:val>
                                        </p:tav>
                                      </p:tavLst>
                                    </p:anim>
                                    <p:animEffect transition="in" filter="wipe(left)">
                                      <p:cBhvr>
                                        <p:cTn id="18" dur="5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a:extLst>
              <a:ext uri="{FF2B5EF4-FFF2-40B4-BE49-F238E27FC236}">
                <a16:creationId xmlns:a16="http://schemas.microsoft.com/office/drawing/2014/main" id="{4A68936E-22C2-252E-1714-9698C7CDBD9D}"/>
              </a:ext>
            </a:extLst>
          </p:cNvPr>
          <p:cNvSpPr txBox="1">
            <a:spLocks noChangeArrowheads="1"/>
          </p:cNvSpPr>
          <p:nvPr/>
        </p:nvSpPr>
        <p:spPr bwMode="auto">
          <a:xfrm>
            <a:off x="1172677" y="405765"/>
            <a:ext cx="8382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400" dirty="0">
                <a:latin typeface="Mulish Bold" pitchFamily="2" charset="0"/>
              </a:rPr>
              <a:t>To prepare for the case...</a:t>
            </a:r>
            <a:endParaRPr lang="en-US" altLang="en-US" sz="3200" dirty="0">
              <a:latin typeface="Mulish Bold" pitchFamily="2" charset="0"/>
            </a:endParaRPr>
          </a:p>
        </p:txBody>
      </p:sp>
      <p:sp>
        <p:nvSpPr>
          <p:cNvPr id="10245" name="Text Box 5">
            <a:extLst>
              <a:ext uri="{FF2B5EF4-FFF2-40B4-BE49-F238E27FC236}">
                <a16:creationId xmlns:a16="http://schemas.microsoft.com/office/drawing/2014/main" id="{D478291B-6D94-E084-73A3-3BCE0FFDE683}"/>
              </a:ext>
            </a:extLst>
          </p:cNvPr>
          <p:cNvSpPr txBox="1">
            <a:spLocks noChangeArrowheads="1"/>
          </p:cNvSpPr>
          <p:nvPr/>
        </p:nvSpPr>
        <p:spPr bwMode="auto">
          <a:xfrm>
            <a:off x="755715" y="4242884"/>
            <a:ext cx="1036948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b="1">
                <a:solidFill>
                  <a:schemeClr val="accent1"/>
                </a:solidFill>
              </a:rPr>
              <a:t>Justices of the U.S. Supreme Court</a:t>
            </a:r>
            <a:r>
              <a:rPr lang="en-US" altLang="en-US" sz="2400" b="1"/>
              <a:t>:</a:t>
            </a:r>
            <a:r>
              <a:rPr lang="en-US" altLang="en-US" sz="2400"/>
              <a:t> Create at least three questions to ask each side to help you determine the case.</a:t>
            </a:r>
          </a:p>
        </p:txBody>
      </p:sp>
      <p:sp>
        <p:nvSpPr>
          <p:cNvPr id="10246" name="Text Box 6">
            <a:extLst>
              <a:ext uri="{FF2B5EF4-FFF2-40B4-BE49-F238E27FC236}">
                <a16:creationId xmlns:a16="http://schemas.microsoft.com/office/drawing/2014/main" id="{5B2C87A0-A98B-9928-D168-5138C4CC890B}"/>
              </a:ext>
            </a:extLst>
          </p:cNvPr>
          <p:cNvSpPr txBox="1">
            <a:spLocks noChangeArrowheads="1"/>
          </p:cNvSpPr>
          <p:nvPr/>
        </p:nvSpPr>
        <p:spPr bwMode="auto">
          <a:xfrm>
            <a:off x="755715" y="2871284"/>
            <a:ext cx="1030349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p>
            <a:pPr>
              <a:spcBef>
                <a:spcPct val="50000"/>
              </a:spcBef>
            </a:pPr>
            <a:r>
              <a:rPr lang="en-US" altLang="en-US" sz="2400" b="1" dirty="0">
                <a:solidFill>
                  <a:schemeClr val="accent3"/>
                </a:solidFill>
              </a:rPr>
              <a:t>Attorneys for the state of California</a:t>
            </a:r>
            <a:r>
              <a:rPr lang="en-US" altLang="en-US" sz="2400" b="1" dirty="0"/>
              <a:t>:</a:t>
            </a:r>
            <a:r>
              <a:rPr lang="en-US" altLang="en-US" sz="2400" dirty="0"/>
              <a:t> Create arguments that Greenwood had no reasonable expectation of privacy.  The trash bags could be searched legally.</a:t>
            </a:r>
          </a:p>
        </p:txBody>
      </p:sp>
      <p:sp>
        <p:nvSpPr>
          <p:cNvPr id="10247" name="Text Box 7">
            <a:extLst>
              <a:ext uri="{FF2B5EF4-FFF2-40B4-BE49-F238E27FC236}">
                <a16:creationId xmlns:a16="http://schemas.microsoft.com/office/drawing/2014/main" id="{814D0BA8-6DB9-D4BC-DFC7-78BAAD17FB25}"/>
              </a:ext>
            </a:extLst>
          </p:cNvPr>
          <p:cNvSpPr txBox="1">
            <a:spLocks noChangeArrowheads="1"/>
          </p:cNvSpPr>
          <p:nvPr/>
        </p:nvSpPr>
        <p:spPr bwMode="auto">
          <a:xfrm>
            <a:off x="755715" y="1575884"/>
            <a:ext cx="1028700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b="1" dirty="0">
                <a:solidFill>
                  <a:schemeClr val="accent5"/>
                </a:solidFill>
              </a:rPr>
              <a:t>Attorneys for Greenwood</a:t>
            </a:r>
            <a:r>
              <a:rPr lang="en-US" altLang="en-US" sz="2400" b="1" dirty="0"/>
              <a:t>:</a:t>
            </a:r>
            <a:r>
              <a:rPr lang="en-US" altLang="en-US" sz="2400" dirty="0"/>
              <a:t> Create arguments to convince the justices that Greenwood had a reasonable expectation of privacy.  The trash bags should not have been searched.</a:t>
            </a:r>
          </a:p>
        </p:txBody>
      </p:sp>
      <p:sp>
        <p:nvSpPr>
          <p:cNvPr id="10248" name="Text Box 8">
            <a:extLst>
              <a:ext uri="{FF2B5EF4-FFF2-40B4-BE49-F238E27FC236}">
                <a16:creationId xmlns:a16="http://schemas.microsoft.com/office/drawing/2014/main" id="{C8F370F9-36D8-E4DC-42E4-463C1CEBA883}"/>
              </a:ext>
            </a:extLst>
          </p:cNvPr>
          <p:cNvSpPr txBox="1">
            <a:spLocks noChangeArrowheads="1"/>
          </p:cNvSpPr>
          <p:nvPr/>
        </p:nvSpPr>
        <p:spPr bwMode="auto">
          <a:xfrm>
            <a:off x="2704485" y="5508605"/>
            <a:ext cx="678302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800" b="1" dirty="0">
                <a:latin typeface="Mulish Bold" pitchFamily="2" charset="0"/>
              </a:rPr>
              <a:t>Decide who will represent your group to perform the moot court.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9FB6EF4F-E52C-CF2F-DFC4-8F80544DC870}"/>
              </a:ext>
            </a:extLst>
          </p:cNvPr>
          <p:cNvSpPr txBox="1">
            <a:spLocks noChangeArrowheads="1"/>
          </p:cNvSpPr>
          <p:nvPr/>
        </p:nvSpPr>
        <p:spPr bwMode="auto">
          <a:xfrm>
            <a:off x="587084" y="579641"/>
            <a:ext cx="732535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200" b="1"/>
              <a:t>Rules for the Oral Argument</a:t>
            </a:r>
          </a:p>
        </p:txBody>
      </p:sp>
      <p:sp>
        <p:nvSpPr>
          <p:cNvPr id="11267" name="Text Box 3">
            <a:extLst>
              <a:ext uri="{FF2B5EF4-FFF2-40B4-BE49-F238E27FC236}">
                <a16:creationId xmlns:a16="http://schemas.microsoft.com/office/drawing/2014/main" id="{E90BDB53-EEF1-821C-B14F-A556744671A1}"/>
              </a:ext>
            </a:extLst>
          </p:cNvPr>
          <p:cNvSpPr txBox="1">
            <a:spLocks noChangeArrowheads="1"/>
          </p:cNvSpPr>
          <p:nvPr/>
        </p:nvSpPr>
        <p:spPr bwMode="auto">
          <a:xfrm>
            <a:off x="571318" y="1294868"/>
            <a:ext cx="119235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p>
            <a:r>
              <a:rPr lang="en-US" altLang="en-US" sz="2800"/>
              <a:t>1.  Attorneys for the state of </a:t>
            </a:r>
            <a:r>
              <a:rPr lang="en-US" altLang="en-US" sz="2800" b="1">
                <a:solidFill>
                  <a:schemeClr val="accent3"/>
                </a:solidFill>
              </a:rPr>
              <a:t>California</a:t>
            </a:r>
            <a:r>
              <a:rPr lang="en-US" altLang="en-US" sz="2800" dirty="0">
                <a:solidFill>
                  <a:srgbClr val="CC9900"/>
                </a:solidFill>
              </a:rPr>
              <a:t> </a:t>
            </a:r>
            <a:r>
              <a:rPr lang="en-US" altLang="en-US" sz="2800"/>
              <a:t>will present first.</a:t>
            </a:r>
          </a:p>
        </p:txBody>
      </p:sp>
      <p:sp>
        <p:nvSpPr>
          <p:cNvPr id="11268" name="Text Box 4">
            <a:extLst>
              <a:ext uri="{FF2B5EF4-FFF2-40B4-BE49-F238E27FC236}">
                <a16:creationId xmlns:a16="http://schemas.microsoft.com/office/drawing/2014/main" id="{BA6E412E-A332-7136-8A12-437E86AD6DCE}"/>
              </a:ext>
            </a:extLst>
          </p:cNvPr>
          <p:cNvSpPr txBox="1">
            <a:spLocks noChangeArrowheads="1"/>
          </p:cNvSpPr>
          <p:nvPr/>
        </p:nvSpPr>
        <p:spPr bwMode="auto">
          <a:xfrm>
            <a:off x="571318" y="1800423"/>
            <a:ext cx="1048485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a:t>2.  Attorneys for </a:t>
            </a:r>
            <a:r>
              <a:rPr lang="en-US" altLang="en-US" sz="2800" b="1">
                <a:solidFill>
                  <a:schemeClr val="accent5"/>
                </a:solidFill>
              </a:rPr>
              <a:t>Greenwood</a:t>
            </a:r>
            <a:r>
              <a:rPr lang="en-US" altLang="en-US" sz="2800"/>
              <a:t> will present second.</a:t>
            </a:r>
          </a:p>
        </p:txBody>
      </p:sp>
      <p:sp>
        <p:nvSpPr>
          <p:cNvPr id="11269" name="Text Box 5">
            <a:extLst>
              <a:ext uri="{FF2B5EF4-FFF2-40B4-BE49-F238E27FC236}">
                <a16:creationId xmlns:a16="http://schemas.microsoft.com/office/drawing/2014/main" id="{BBE7F64F-E099-0E85-9F44-B8D7BF4F0A22}"/>
              </a:ext>
            </a:extLst>
          </p:cNvPr>
          <p:cNvSpPr txBox="1">
            <a:spLocks noChangeArrowheads="1"/>
          </p:cNvSpPr>
          <p:nvPr/>
        </p:nvSpPr>
        <p:spPr bwMode="auto">
          <a:xfrm>
            <a:off x="571318" y="2332167"/>
            <a:ext cx="1069209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2438" indent="-452438">
              <a:defRPr sz="2400">
                <a:solidFill>
                  <a:schemeClr val="tx1"/>
                </a:solidFill>
                <a:latin typeface="Times New Roman" panose="02020603050405020304" pitchFamily="18" charset="0"/>
              </a:defRPr>
            </a:lvl1pPr>
            <a:lvl2pPr marL="566738">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r>
              <a:rPr lang="en-US" altLang="en-US" sz="2800">
                <a:latin typeface="+mn-lt"/>
              </a:rPr>
              <a:t>3.  Justices will ask questions of both sides during the 	 arguments.</a:t>
            </a:r>
            <a:endParaRPr lang="en-US" altLang="en-US" sz="3200">
              <a:latin typeface="+mn-lt"/>
            </a:endParaRPr>
          </a:p>
        </p:txBody>
      </p:sp>
      <p:sp>
        <p:nvSpPr>
          <p:cNvPr id="11270" name="Text Box 6">
            <a:extLst>
              <a:ext uri="{FF2B5EF4-FFF2-40B4-BE49-F238E27FC236}">
                <a16:creationId xmlns:a16="http://schemas.microsoft.com/office/drawing/2014/main" id="{BB633592-0872-299F-0A4E-0F09826ABB93}"/>
              </a:ext>
            </a:extLst>
          </p:cNvPr>
          <p:cNvSpPr txBox="1">
            <a:spLocks noChangeArrowheads="1"/>
          </p:cNvSpPr>
          <p:nvPr/>
        </p:nvSpPr>
        <p:spPr bwMode="auto">
          <a:xfrm>
            <a:off x="587084" y="3452648"/>
            <a:ext cx="512940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200" b="1"/>
              <a:t>The </a:t>
            </a:r>
            <a:r>
              <a:rPr lang="en-US" altLang="en-US" sz="3200" b="1">
                <a:solidFill>
                  <a:schemeClr val="accent1"/>
                </a:solidFill>
              </a:rPr>
              <a:t>Justices’ </a:t>
            </a:r>
            <a:r>
              <a:rPr lang="en-US" altLang="en-US" sz="3200" b="1"/>
              <a:t>Decision</a:t>
            </a:r>
          </a:p>
        </p:txBody>
      </p:sp>
      <p:sp>
        <p:nvSpPr>
          <p:cNvPr id="11271" name="Text Box 7">
            <a:extLst>
              <a:ext uri="{FF2B5EF4-FFF2-40B4-BE49-F238E27FC236}">
                <a16:creationId xmlns:a16="http://schemas.microsoft.com/office/drawing/2014/main" id="{ED0D8E22-1E50-2694-507D-8788569657A3}"/>
              </a:ext>
            </a:extLst>
          </p:cNvPr>
          <p:cNvSpPr txBox="1">
            <a:spLocks noChangeArrowheads="1"/>
          </p:cNvSpPr>
          <p:nvPr/>
        </p:nvSpPr>
        <p:spPr bwMode="auto">
          <a:xfrm>
            <a:off x="574301" y="4234171"/>
            <a:ext cx="10788423" cy="1557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04813" indent="-404813">
              <a:defRPr sz="2400">
                <a:solidFill>
                  <a:schemeClr val="tx1"/>
                </a:solidFill>
                <a:latin typeface="Times New Roman" panose="02020603050405020304" pitchFamily="18" charset="0"/>
              </a:defRPr>
            </a:lvl1pPr>
            <a:lvl2pPr marL="519113">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r>
              <a:rPr lang="en-US" altLang="en-US" sz="2800">
                <a:latin typeface="+mn-lt"/>
              </a:rPr>
              <a:t>1.  After oral arguments, the justices meet and discuss the case. </a:t>
            </a:r>
          </a:p>
          <a:p>
            <a:pPr>
              <a:lnSpc>
                <a:spcPct val="30000"/>
              </a:lnSpc>
            </a:pPr>
            <a:endParaRPr lang="en-US" altLang="en-US" sz="2800">
              <a:latin typeface="+mn-lt"/>
            </a:endParaRPr>
          </a:p>
          <a:p>
            <a:r>
              <a:rPr lang="en-US" altLang="en-US" sz="2800">
                <a:latin typeface="+mn-lt"/>
              </a:rPr>
              <a:t>2.  Then they vote.</a:t>
            </a:r>
          </a:p>
          <a:p>
            <a:pPr>
              <a:lnSpc>
                <a:spcPct val="120000"/>
              </a:lnSpc>
            </a:pPr>
            <a:r>
              <a:rPr lang="en-US" altLang="en-US" sz="2800">
                <a:latin typeface="+mn-lt"/>
              </a:rPr>
              <a:t>3.  The justices will explain the reasons for the decision.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026">
            <a:extLst>
              <a:ext uri="{FF2B5EF4-FFF2-40B4-BE49-F238E27FC236}">
                <a16:creationId xmlns:a16="http://schemas.microsoft.com/office/drawing/2014/main" id="{23AFE9D4-5B57-B1F9-A170-EAE1785129F9}"/>
              </a:ext>
            </a:extLst>
          </p:cNvPr>
          <p:cNvSpPr txBox="1">
            <a:spLocks noChangeArrowheads="1"/>
          </p:cNvSpPr>
          <p:nvPr/>
        </p:nvSpPr>
        <p:spPr bwMode="auto">
          <a:xfrm>
            <a:off x="723900" y="207115"/>
            <a:ext cx="10744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b="1" dirty="0">
                <a:latin typeface="Mulish Bold" pitchFamily="2" charset="0"/>
              </a:rPr>
              <a:t>The Decision of the U.S. Supreme Court in </a:t>
            </a:r>
          </a:p>
          <a:p>
            <a:pPr algn="ctr"/>
            <a:r>
              <a:rPr lang="en-US" altLang="en-US" sz="2800" b="1" i="1" dirty="0">
                <a:latin typeface="Mulish Bold" pitchFamily="2" charset="0"/>
              </a:rPr>
              <a:t>California v. Greenwood</a:t>
            </a:r>
            <a:r>
              <a:rPr lang="en-US" altLang="en-US" sz="2800" b="1" dirty="0">
                <a:latin typeface="Mulish Bold" pitchFamily="2" charset="0"/>
              </a:rPr>
              <a:t> (1988)</a:t>
            </a:r>
            <a:endParaRPr lang="en-US" altLang="en-US" sz="2800" dirty="0">
              <a:latin typeface="Mulish Bold" pitchFamily="2" charset="0"/>
            </a:endParaRPr>
          </a:p>
        </p:txBody>
      </p:sp>
      <p:sp>
        <p:nvSpPr>
          <p:cNvPr id="16387" name="Text Box 1027">
            <a:extLst>
              <a:ext uri="{FF2B5EF4-FFF2-40B4-BE49-F238E27FC236}">
                <a16:creationId xmlns:a16="http://schemas.microsoft.com/office/drawing/2014/main" id="{2A19ED5F-337E-FF46-5F6C-75E81999EB42}"/>
              </a:ext>
            </a:extLst>
          </p:cNvPr>
          <p:cNvSpPr txBox="1">
            <a:spLocks noChangeArrowheads="1"/>
          </p:cNvSpPr>
          <p:nvPr/>
        </p:nvSpPr>
        <p:spPr bwMode="auto">
          <a:xfrm>
            <a:off x="2386012" y="1351057"/>
            <a:ext cx="7419975" cy="57943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b="1"/>
              <a:t>The court found in favor of California.</a:t>
            </a:r>
            <a:endParaRPr lang="en-US" altLang="en-US" sz="2800"/>
          </a:p>
        </p:txBody>
      </p:sp>
      <p:sp>
        <p:nvSpPr>
          <p:cNvPr id="16388" name="Text Box 1028">
            <a:extLst>
              <a:ext uri="{FF2B5EF4-FFF2-40B4-BE49-F238E27FC236}">
                <a16:creationId xmlns:a16="http://schemas.microsoft.com/office/drawing/2014/main" id="{EAB0BDA8-D706-6DA0-CDC6-C7990948E1C3}"/>
              </a:ext>
            </a:extLst>
          </p:cNvPr>
          <p:cNvSpPr txBox="1">
            <a:spLocks noChangeArrowheads="1"/>
          </p:cNvSpPr>
          <p:nvPr/>
        </p:nvSpPr>
        <p:spPr bwMode="auto">
          <a:xfrm>
            <a:off x="3429000" y="2359788"/>
            <a:ext cx="8553323" cy="3416320"/>
          </a:xfrm>
          <a:prstGeom prst="rect">
            <a:avLst/>
          </a:prstGeom>
          <a:noFill/>
          <a:ln>
            <a:noFill/>
          </a:ln>
          <a:effectLst/>
        </p:spPr>
        <p:txBody>
          <a:bodyPr wrap="square">
            <a:spAutoFit/>
          </a:bodyPr>
          <a:lstStyle/>
          <a:p>
            <a:r>
              <a:rPr lang="en-US" altLang="en-US" sz="2400" dirty="0"/>
              <a:t>Writing the opinion of the court, Justice Byron White said:</a:t>
            </a:r>
          </a:p>
          <a:p>
            <a:endParaRPr lang="en-US" altLang="en-US" sz="2400" dirty="0"/>
          </a:p>
          <a:p>
            <a:r>
              <a:rPr lang="en-US" altLang="en-US" sz="2400" dirty="0"/>
              <a:t>“. . . plastic garbage bags left . . . at the side of a public street are readily accessible to animals, children, scavengers, snoops, and other members of the public . . . . Moreover, [Greenwood] placed . . . . refuse for the express purpose of [giving] it to . . . the trash collector . . . . [Greenwood] could have no reasonable expectation of privacy in the . . . items . . . discarded.”</a:t>
            </a:r>
          </a:p>
        </p:txBody>
      </p:sp>
      <p:pic>
        <p:nvPicPr>
          <p:cNvPr id="16390" name="Picture 1030" descr="undefined">
            <a:extLst>
              <a:ext uri="{FF2B5EF4-FFF2-40B4-BE49-F238E27FC236}">
                <a16:creationId xmlns:a16="http://schemas.microsoft.com/office/drawing/2014/main" id="{3EB80C3D-F7C5-E2E3-8A07-B76D284F64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91523"/>
            <a:ext cx="2895600" cy="3752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p:cTn id="7" dur="500" fill="hold"/>
                                        <p:tgtEl>
                                          <p:spTgt spid="16387"/>
                                        </p:tgtEl>
                                        <p:attrNameLst>
                                          <p:attrName>ppt_w</p:attrName>
                                        </p:attrNameLst>
                                      </p:cBhvr>
                                      <p:tavLst>
                                        <p:tav tm="0">
                                          <p:val>
                                            <p:strVal val="2/3*#ppt_w"/>
                                          </p:val>
                                        </p:tav>
                                        <p:tav tm="100000">
                                          <p:val>
                                            <p:strVal val="#ppt_w"/>
                                          </p:val>
                                        </p:tav>
                                      </p:tavLst>
                                    </p:anim>
                                    <p:anim calcmode="lin" valueType="num">
                                      <p:cBhvr>
                                        <p:cTn id="8" dur="500" fill="hold"/>
                                        <p:tgtEl>
                                          <p:spTgt spid="16387"/>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16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id="{6EB04417-F42F-3CE1-087A-81323336E792}"/>
              </a:ext>
            </a:extLst>
          </p:cNvPr>
          <p:cNvSpPr txBox="1">
            <a:spLocks noChangeArrowheads="1"/>
          </p:cNvSpPr>
          <p:nvPr/>
        </p:nvSpPr>
        <p:spPr bwMode="auto">
          <a:xfrm>
            <a:off x="593725" y="1118602"/>
            <a:ext cx="8016875" cy="3939540"/>
          </a:xfrm>
          <a:prstGeom prst="rect">
            <a:avLst/>
          </a:prstGeom>
          <a:noFill/>
          <a:ln w="9525">
            <a:noFill/>
            <a:miter lim="800000"/>
            <a:headEnd/>
            <a:tailEnd/>
          </a:ln>
          <a:effectLst/>
        </p:spPr>
        <p:txBody>
          <a:bodyPr>
            <a:spAutoFit/>
          </a:bodyPr>
          <a:lstStyle/>
          <a:p>
            <a:r>
              <a:rPr lang="en-US" altLang="en-US" sz="2500"/>
              <a:t>“Society [should be prepared] to recognize as reasonable an individual’s expectation of privacy in the most private of personal effects sealed in an opaque container and disposed . . . [so as] to commingle it . . . with the trash of others. . . . The mere </a:t>
            </a:r>
            <a:r>
              <a:rPr lang="en-US" altLang="en-US" sz="2500" i="1"/>
              <a:t>possibility</a:t>
            </a:r>
            <a:r>
              <a:rPr lang="en-US" altLang="en-US" sz="2500"/>
              <a:t> that unwelcome meddlers might open and rummage through the containers does not negate the expectation of privacy in its contents any more than the possibility of a burglary negates the expectation of privacy in a home . . . .”</a:t>
            </a:r>
          </a:p>
        </p:txBody>
      </p:sp>
      <p:sp>
        <p:nvSpPr>
          <p:cNvPr id="17411" name="Text Box 3">
            <a:extLst>
              <a:ext uri="{FF2B5EF4-FFF2-40B4-BE49-F238E27FC236}">
                <a16:creationId xmlns:a16="http://schemas.microsoft.com/office/drawing/2014/main" id="{C9F45F49-4BD9-358E-99E3-7A2431B4E983}"/>
              </a:ext>
            </a:extLst>
          </p:cNvPr>
          <p:cNvSpPr txBox="1">
            <a:spLocks noChangeArrowheads="1"/>
          </p:cNvSpPr>
          <p:nvPr/>
        </p:nvSpPr>
        <p:spPr bwMode="auto">
          <a:xfrm>
            <a:off x="990600" y="263974"/>
            <a:ext cx="10210800" cy="584775"/>
          </a:xfrm>
          <a:prstGeom prst="rect">
            <a:avLst/>
          </a:prstGeom>
          <a:noFill/>
          <a:ln>
            <a:noFill/>
          </a:ln>
          <a:effectLst/>
        </p:spPr>
        <p:txBody>
          <a:bodyPr wrap="square">
            <a:spAutoFit/>
          </a:bodyPr>
          <a:lstStyle/>
          <a:p>
            <a:r>
              <a:rPr lang="en-US" altLang="en-US" sz="3200" b="1"/>
              <a:t>Writing in dissent, Justice William Brennan said:</a:t>
            </a:r>
          </a:p>
        </p:txBody>
      </p:sp>
      <p:sp>
        <p:nvSpPr>
          <p:cNvPr id="17412" name="Text Box 4">
            <a:extLst>
              <a:ext uri="{FF2B5EF4-FFF2-40B4-BE49-F238E27FC236}">
                <a16:creationId xmlns:a16="http://schemas.microsoft.com/office/drawing/2014/main" id="{4AA282A2-B524-3F7A-08BD-B278421A5E13}"/>
              </a:ext>
            </a:extLst>
          </p:cNvPr>
          <p:cNvSpPr txBox="1">
            <a:spLocks noChangeArrowheads="1"/>
          </p:cNvSpPr>
          <p:nvPr/>
        </p:nvSpPr>
        <p:spPr bwMode="auto">
          <a:xfrm>
            <a:off x="685800" y="5327995"/>
            <a:ext cx="10820400" cy="584775"/>
          </a:xfrm>
          <a:prstGeom prst="rect">
            <a:avLst/>
          </a:prstGeom>
          <a:noFill/>
          <a:ln>
            <a:noFill/>
          </a:ln>
          <a:effectLst/>
        </p:spPr>
        <p:txBody>
          <a:bodyPr wrap="square">
            <a:spAutoFit/>
          </a:bodyPr>
          <a:lstStyle/>
          <a:p>
            <a:pPr algn="ctr">
              <a:spcBef>
                <a:spcPct val="50000"/>
              </a:spcBef>
            </a:pPr>
            <a:r>
              <a:rPr lang="en-US" altLang="en-US" sz="3200" b="1"/>
              <a:t>How do you think the case should have been decided?</a:t>
            </a:r>
            <a:endParaRPr lang="en-US" altLang="en-US" sz="2800" b="1"/>
          </a:p>
        </p:txBody>
      </p:sp>
      <p:pic>
        <p:nvPicPr>
          <p:cNvPr id="17414" name="Picture 6" descr="Official portrait of United States Supreme Court justice William J. Brennan Jr.">
            <a:extLst>
              <a:ext uri="{FF2B5EF4-FFF2-40B4-BE49-F238E27FC236}">
                <a16:creationId xmlns:a16="http://schemas.microsoft.com/office/drawing/2014/main" id="{6C416D04-520C-4065-CC41-23EEEFD17F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102" t="12222" r="17914" b="30000"/>
          <a:stretch/>
        </p:blipFill>
        <p:spPr bwMode="auto">
          <a:xfrm>
            <a:off x="8610600" y="1066800"/>
            <a:ext cx="3276600" cy="396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Text Box 7">
            <a:extLst>
              <a:ext uri="{FF2B5EF4-FFF2-40B4-BE49-F238E27FC236}">
                <a16:creationId xmlns:a16="http://schemas.microsoft.com/office/drawing/2014/main" id="{C8812430-EC40-9DEF-F681-8013894A7BD8}"/>
              </a:ext>
            </a:extLst>
          </p:cNvPr>
          <p:cNvSpPr txBox="1">
            <a:spLocks noChangeArrowheads="1"/>
          </p:cNvSpPr>
          <p:nvPr/>
        </p:nvSpPr>
        <p:spPr bwMode="auto">
          <a:xfrm>
            <a:off x="6723434" y="2443904"/>
            <a:ext cx="4572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Mulish SemiBold" pitchFamily="2" charset="0"/>
              </a:rPr>
              <a:t>Designed by:</a:t>
            </a:r>
            <a:br>
              <a:rPr lang="en-US" altLang="en-US">
                <a:latin typeface="Mulish SemiBold" pitchFamily="2" charset="0"/>
              </a:rPr>
            </a:br>
            <a:r>
              <a:rPr lang="en-US" altLang="en-US">
                <a:latin typeface="Mulish SemiBold" pitchFamily="2" charset="0"/>
              </a:rPr>
              <a:t>Marshall Croddy</a:t>
            </a:r>
          </a:p>
        </p:txBody>
      </p:sp>
      <p:sp>
        <p:nvSpPr>
          <p:cNvPr id="37896" name="Text Box 8">
            <a:extLst>
              <a:ext uri="{FF2B5EF4-FFF2-40B4-BE49-F238E27FC236}">
                <a16:creationId xmlns:a16="http://schemas.microsoft.com/office/drawing/2014/main" id="{CB75FE94-4C89-2586-3388-507B8B5CAFB4}"/>
              </a:ext>
            </a:extLst>
          </p:cNvPr>
          <p:cNvSpPr txBox="1">
            <a:spLocks noChangeArrowheads="1"/>
          </p:cNvSpPr>
          <p:nvPr/>
        </p:nvSpPr>
        <p:spPr bwMode="auto">
          <a:xfrm>
            <a:off x="6723434" y="3361139"/>
            <a:ext cx="3124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a:latin typeface="Mulish SemiBold" pitchFamily="2" charset="0"/>
              </a:rPr>
              <a:t>Written by:</a:t>
            </a:r>
            <a:br>
              <a:rPr lang="en-US" altLang="en-US">
                <a:latin typeface="Mulish SemiBold" pitchFamily="2" charset="0"/>
              </a:rPr>
            </a:br>
            <a:r>
              <a:rPr lang="en-US" altLang="en-US">
                <a:latin typeface="Mulish SemiBold" pitchFamily="2" charset="0"/>
              </a:rPr>
              <a:t>Keri Doggett &amp; Bill Hayes</a:t>
            </a:r>
          </a:p>
        </p:txBody>
      </p:sp>
      <p:sp>
        <p:nvSpPr>
          <p:cNvPr id="37899" name="Text Box 11">
            <a:extLst>
              <a:ext uri="{FF2B5EF4-FFF2-40B4-BE49-F238E27FC236}">
                <a16:creationId xmlns:a16="http://schemas.microsoft.com/office/drawing/2014/main" id="{92B3C632-ED3F-0355-69F1-70194016D4BB}"/>
              </a:ext>
            </a:extLst>
          </p:cNvPr>
          <p:cNvSpPr txBox="1">
            <a:spLocks noChangeArrowheads="1"/>
          </p:cNvSpPr>
          <p:nvPr/>
        </p:nvSpPr>
        <p:spPr bwMode="auto">
          <a:xfrm>
            <a:off x="1487940" y="725829"/>
            <a:ext cx="921612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4000" b="1"/>
              <a:t>Moot Court: </a:t>
            </a:r>
            <a:r>
              <a:rPr lang="en-US" altLang="en-US" sz="4000" b="1" i="1"/>
              <a:t>California v. Greenwood</a:t>
            </a:r>
            <a:endParaRPr lang="en-US" altLang="en-US" sz="4000" b="1"/>
          </a:p>
        </p:txBody>
      </p:sp>
      <p:sp>
        <p:nvSpPr>
          <p:cNvPr id="37903" name="Text Box 15">
            <a:extLst>
              <a:ext uri="{FF2B5EF4-FFF2-40B4-BE49-F238E27FC236}">
                <a16:creationId xmlns:a16="http://schemas.microsoft.com/office/drawing/2014/main" id="{9705B912-D091-B4D8-5A8C-70B719158BDF}"/>
              </a:ext>
            </a:extLst>
          </p:cNvPr>
          <p:cNvSpPr txBox="1">
            <a:spLocks noChangeArrowheads="1"/>
          </p:cNvSpPr>
          <p:nvPr/>
        </p:nvSpPr>
        <p:spPr bwMode="auto">
          <a:xfrm>
            <a:off x="6696002" y="4537090"/>
            <a:ext cx="4604616" cy="840230"/>
          </a:xfrm>
          <a:prstGeom prst="rect">
            <a:avLst/>
          </a:prstGeom>
          <a:noFill/>
          <a:ln>
            <a:noFill/>
          </a:ln>
          <a:effectLst/>
        </p:spPr>
        <p:txBody>
          <a:bodyPr wrap="square">
            <a:spAutoFit/>
          </a:bodyPr>
          <a:lstStyle/>
          <a:p>
            <a:pPr>
              <a:lnSpc>
                <a:spcPct val="90000"/>
              </a:lnSpc>
              <a:spcBef>
                <a:spcPct val="50000"/>
              </a:spcBef>
            </a:pPr>
            <a:r>
              <a:rPr lang="en-US" altLang="en-US" dirty="0">
                <a:latin typeface="Mulish SemiBold" pitchFamily="2" charset="0"/>
              </a:rPr>
              <a:t>Special thanks to Hon. John Kronstadt, member of Teach Democracy’s Board of Directors, for inspiration and input.</a:t>
            </a:r>
          </a:p>
        </p:txBody>
      </p:sp>
      <p:sp>
        <p:nvSpPr>
          <p:cNvPr id="3" name="TextBox 2">
            <a:extLst>
              <a:ext uri="{FF2B5EF4-FFF2-40B4-BE49-F238E27FC236}">
                <a16:creationId xmlns:a16="http://schemas.microsoft.com/office/drawing/2014/main" id="{FCE505E2-8405-D929-E6BB-D184C96E130A}"/>
              </a:ext>
            </a:extLst>
          </p:cNvPr>
          <p:cNvSpPr txBox="1"/>
          <p:nvPr/>
        </p:nvSpPr>
        <p:spPr>
          <a:xfrm>
            <a:off x="6723434" y="5604724"/>
            <a:ext cx="4604616" cy="646331"/>
          </a:xfrm>
          <a:prstGeom prst="rect">
            <a:avLst/>
          </a:prstGeom>
          <a:noFill/>
        </p:spPr>
        <p:txBody>
          <a:bodyPr wrap="square">
            <a:spAutoFit/>
          </a:bodyPr>
          <a:lstStyle/>
          <a:p>
            <a:r>
              <a:rPr lang="en-US" sz="1800" b="0" i="0">
                <a:solidFill>
                  <a:srgbClr val="000000"/>
                </a:solidFill>
                <a:effectLst/>
                <a:latin typeface="Mulish SemiBold" pitchFamily="2" charset="0"/>
              </a:rPr>
              <a:t>​</a:t>
            </a:r>
            <a:br>
              <a:rPr lang="en-US" sz="1800" b="0" i="0">
                <a:solidFill>
                  <a:srgbClr val="000000"/>
                </a:solidFill>
                <a:effectLst/>
                <a:latin typeface="Mulish SemiBold" pitchFamily="2" charset="0"/>
              </a:rPr>
            </a:br>
            <a:r>
              <a:rPr lang="en-US" sz="1800" b="0" i="0" u="none" strike="noStrike">
                <a:solidFill>
                  <a:srgbClr val="000000"/>
                </a:solidFill>
                <a:effectLst/>
                <a:latin typeface="Mulish SemiBold" pitchFamily="2" charset="0"/>
              </a:rPr>
              <a:t>© 2024 Teach Democracy </a:t>
            </a:r>
            <a:r>
              <a:rPr lang="en-US" sz="1800" b="0" i="0">
                <a:solidFill>
                  <a:srgbClr val="000000"/>
                </a:solidFill>
                <a:effectLst/>
                <a:latin typeface="Mulish SemiBold" pitchFamily="2" charset="0"/>
              </a:rPr>
              <a:t>​</a:t>
            </a:r>
            <a:endParaRPr lang="en-US">
              <a:latin typeface="Mulish SemiBold" pitchFamily="2" charset="0"/>
            </a:endParaRPr>
          </a:p>
        </p:txBody>
      </p:sp>
      <p:sp>
        <p:nvSpPr>
          <p:cNvPr id="4" name="TextBox 3">
            <a:extLst>
              <a:ext uri="{FF2B5EF4-FFF2-40B4-BE49-F238E27FC236}">
                <a16:creationId xmlns:a16="http://schemas.microsoft.com/office/drawing/2014/main" id="{BD820F4D-34D0-12E9-2FB5-417EB85C8B94}"/>
              </a:ext>
            </a:extLst>
          </p:cNvPr>
          <p:cNvSpPr txBox="1"/>
          <p:nvPr/>
        </p:nvSpPr>
        <p:spPr>
          <a:xfrm>
            <a:off x="891382" y="4537090"/>
            <a:ext cx="5073083" cy="461665"/>
          </a:xfrm>
          <a:prstGeom prst="rect">
            <a:avLst/>
          </a:prstGeom>
          <a:noFill/>
        </p:spPr>
        <p:txBody>
          <a:bodyPr wrap="square">
            <a:spAutoFit/>
          </a:bodyPr>
          <a:lstStyle/>
          <a:p>
            <a:pPr algn="ctr"/>
            <a:r>
              <a:rPr lang="en-US" sz="2400" b="1" i="0" dirty="0">
                <a:solidFill>
                  <a:schemeClr val="accent3"/>
                </a:solidFill>
                <a:effectLst/>
                <a:hlinkClick r:id="rId3"/>
              </a:rPr>
              <a:t>https://teachdemocracy.org/</a:t>
            </a:r>
            <a:endParaRPr lang="en-US" sz="2400" b="1" dirty="0">
              <a:solidFill>
                <a:schemeClr val="accent3"/>
              </a:solidFill>
            </a:endParaRPr>
          </a:p>
        </p:txBody>
      </p:sp>
      <p:pic>
        <p:nvPicPr>
          <p:cNvPr id="2" name="Picture 1" descr="A red and blue text on a black background&#10;&#10;AI-generated content may be incorrect.">
            <a:extLst>
              <a:ext uri="{FF2B5EF4-FFF2-40B4-BE49-F238E27FC236}">
                <a16:creationId xmlns:a16="http://schemas.microsoft.com/office/drawing/2014/main" id="{C02E19A3-D6D7-744E-74C0-A3F0D9C0B27F}"/>
              </a:ext>
            </a:extLst>
          </p:cNvPr>
          <p:cNvPicPr>
            <a:picLocks noChangeAspect="1"/>
          </p:cNvPicPr>
          <p:nvPr/>
        </p:nvPicPr>
        <p:blipFill>
          <a:blip r:embed="rId4"/>
          <a:stretch>
            <a:fillRect/>
          </a:stretch>
        </p:blipFill>
        <p:spPr>
          <a:xfrm>
            <a:off x="699871" y="2404564"/>
            <a:ext cx="5249334" cy="127342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a:extLst>
              <a:ext uri="{FF2B5EF4-FFF2-40B4-BE49-F238E27FC236}">
                <a16:creationId xmlns:a16="http://schemas.microsoft.com/office/drawing/2014/main" id="{730FB041-CA1C-6EB3-BE3F-24246C08C97B}"/>
              </a:ext>
            </a:extLst>
          </p:cNvPr>
          <p:cNvSpPr txBox="1">
            <a:spLocks noChangeArrowheads="1"/>
          </p:cNvSpPr>
          <p:nvPr/>
        </p:nvSpPr>
        <p:spPr bwMode="auto">
          <a:xfrm>
            <a:off x="914400" y="381382"/>
            <a:ext cx="104394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200" b="1" dirty="0">
                <a:latin typeface="Mulish Bold" pitchFamily="2" charset="0"/>
              </a:rPr>
              <a:t>Are there things you throw away that you and your family would not like everyone to see?</a:t>
            </a:r>
          </a:p>
        </p:txBody>
      </p:sp>
      <p:sp>
        <p:nvSpPr>
          <p:cNvPr id="2052" name="Text Box 4">
            <a:extLst>
              <a:ext uri="{FF2B5EF4-FFF2-40B4-BE49-F238E27FC236}">
                <a16:creationId xmlns:a16="http://schemas.microsoft.com/office/drawing/2014/main" id="{62BD9FB9-3DB0-8E32-3953-1B108CF31334}"/>
              </a:ext>
            </a:extLst>
          </p:cNvPr>
          <p:cNvSpPr txBox="1">
            <a:spLocks noChangeArrowheads="1"/>
          </p:cNvSpPr>
          <p:nvPr/>
        </p:nvSpPr>
        <p:spPr bwMode="auto">
          <a:xfrm>
            <a:off x="2153056" y="1543637"/>
            <a:ext cx="26669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dirty="0"/>
              <a:t>How about . . . </a:t>
            </a:r>
          </a:p>
        </p:txBody>
      </p:sp>
      <p:sp>
        <p:nvSpPr>
          <p:cNvPr id="2055" name="Text Box 7">
            <a:extLst>
              <a:ext uri="{FF2B5EF4-FFF2-40B4-BE49-F238E27FC236}">
                <a16:creationId xmlns:a16="http://schemas.microsoft.com/office/drawing/2014/main" id="{169A9FCA-BE58-6429-EFA0-3F0260C1ADBB}"/>
              </a:ext>
            </a:extLst>
          </p:cNvPr>
          <p:cNvSpPr txBox="1">
            <a:spLocks noChangeArrowheads="1"/>
          </p:cNvSpPr>
          <p:nvPr/>
        </p:nvSpPr>
        <p:spPr bwMode="auto">
          <a:xfrm>
            <a:off x="3849818" y="4806743"/>
            <a:ext cx="9348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Photos</a:t>
            </a:r>
          </a:p>
        </p:txBody>
      </p:sp>
      <p:sp>
        <p:nvSpPr>
          <p:cNvPr id="2057" name="Text Box 9">
            <a:extLst>
              <a:ext uri="{FF2B5EF4-FFF2-40B4-BE49-F238E27FC236}">
                <a16:creationId xmlns:a16="http://schemas.microsoft.com/office/drawing/2014/main" id="{C8C04153-EF89-2B7E-2005-9933DF1C5DBD}"/>
              </a:ext>
            </a:extLst>
          </p:cNvPr>
          <p:cNvSpPr txBox="1">
            <a:spLocks noChangeArrowheads="1"/>
          </p:cNvSpPr>
          <p:nvPr/>
        </p:nvSpPr>
        <p:spPr bwMode="auto">
          <a:xfrm>
            <a:off x="9054847" y="1805490"/>
            <a:ext cx="11095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Receipts</a:t>
            </a:r>
          </a:p>
        </p:txBody>
      </p:sp>
      <p:sp>
        <p:nvSpPr>
          <p:cNvPr id="2058" name="Text Box 10">
            <a:extLst>
              <a:ext uri="{FF2B5EF4-FFF2-40B4-BE49-F238E27FC236}">
                <a16:creationId xmlns:a16="http://schemas.microsoft.com/office/drawing/2014/main" id="{AA0BCB70-B3C0-B9D0-CFF2-1000B2D63775}"/>
              </a:ext>
            </a:extLst>
          </p:cNvPr>
          <p:cNvSpPr txBox="1">
            <a:spLocks noChangeArrowheads="1"/>
          </p:cNvSpPr>
          <p:nvPr/>
        </p:nvSpPr>
        <p:spPr bwMode="auto">
          <a:xfrm>
            <a:off x="6474898" y="2137205"/>
            <a:ext cx="171514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dirty="0"/>
              <a:t>Notes home from teachers</a:t>
            </a:r>
          </a:p>
        </p:txBody>
      </p:sp>
      <p:sp>
        <p:nvSpPr>
          <p:cNvPr id="2059" name="Text Box 11">
            <a:extLst>
              <a:ext uri="{FF2B5EF4-FFF2-40B4-BE49-F238E27FC236}">
                <a16:creationId xmlns:a16="http://schemas.microsoft.com/office/drawing/2014/main" id="{B20260C7-A870-38BC-DC27-F3974D197C46}"/>
              </a:ext>
            </a:extLst>
          </p:cNvPr>
          <p:cNvSpPr txBox="1">
            <a:spLocks noChangeArrowheads="1"/>
          </p:cNvSpPr>
          <p:nvPr/>
        </p:nvSpPr>
        <p:spPr bwMode="auto">
          <a:xfrm>
            <a:off x="10264302" y="4194685"/>
            <a:ext cx="13949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USB Drives</a:t>
            </a:r>
          </a:p>
        </p:txBody>
      </p:sp>
      <p:sp>
        <p:nvSpPr>
          <p:cNvPr id="2060" name="Text Box 12">
            <a:extLst>
              <a:ext uri="{FF2B5EF4-FFF2-40B4-BE49-F238E27FC236}">
                <a16:creationId xmlns:a16="http://schemas.microsoft.com/office/drawing/2014/main" id="{DE43A18A-905F-9D2E-DED5-70A3308ABDAB}"/>
              </a:ext>
            </a:extLst>
          </p:cNvPr>
          <p:cNvSpPr txBox="1">
            <a:spLocks noChangeArrowheads="1"/>
          </p:cNvSpPr>
          <p:nvPr/>
        </p:nvSpPr>
        <p:spPr bwMode="auto">
          <a:xfrm>
            <a:off x="7746002" y="4716621"/>
            <a:ext cx="13917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Underwear</a:t>
            </a:r>
          </a:p>
        </p:txBody>
      </p:sp>
      <p:sp>
        <p:nvSpPr>
          <p:cNvPr id="2054" name="Text Box 6">
            <a:extLst>
              <a:ext uri="{FF2B5EF4-FFF2-40B4-BE49-F238E27FC236}">
                <a16:creationId xmlns:a16="http://schemas.microsoft.com/office/drawing/2014/main" id="{922EA290-D81A-1A0D-1503-ADB8486600AA}"/>
              </a:ext>
            </a:extLst>
          </p:cNvPr>
          <p:cNvSpPr txBox="1">
            <a:spLocks noChangeArrowheads="1"/>
          </p:cNvSpPr>
          <p:nvPr/>
        </p:nvSpPr>
        <p:spPr bwMode="auto">
          <a:xfrm>
            <a:off x="3641914" y="2376260"/>
            <a:ext cx="14237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Love letters</a:t>
            </a:r>
          </a:p>
        </p:txBody>
      </p:sp>
      <p:pic>
        <p:nvPicPr>
          <p:cNvPr id="27" name="Picture 26" descr="A pink book with a heart and an arrow&#10;&#10;Description automatically generated">
            <a:extLst>
              <a:ext uri="{FF2B5EF4-FFF2-40B4-BE49-F238E27FC236}">
                <a16:creationId xmlns:a16="http://schemas.microsoft.com/office/drawing/2014/main" id="{A546400E-B30D-641D-F839-CD78D34C06ED}"/>
              </a:ext>
            </a:extLst>
          </p:cNvPr>
          <p:cNvPicPr>
            <a:picLocks noChangeAspect="1"/>
          </p:cNvPicPr>
          <p:nvPr/>
        </p:nvPicPr>
        <p:blipFill rotWithShape="1">
          <a:blip r:embed="rId7">
            <a:extLst>
              <a:ext uri="{28A0092B-C50C-407E-A947-70E740481C1C}">
                <a14:useLocalDpi xmlns:a14="http://schemas.microsoft.com/office/drawing/2010/main" val="0"/>
              </a:ext>
            </a:extLst>
          </a:blip>
          <a:srcRect l="24629" t="9012" r="25666" b="7655"/>
          <a:stretch/>
        </p:blipFill>
        <p:spPr>
          <a:xfrm>
            <a:off x="3852285" y="2675114"/>
            <a:ext cx="1235075" cy="1734115"/>
          </a:xfrm>
          <a:prstGeom prst="rect">
            <a:avLst/>
          </a:prstGeom>
        </p:spPr>
      </p:pic>
      <p:pic>
        <p:nvPicPr>
          <p:cNvPr id="23" name="Picture 22" descr="A blue usb flash drive&#10;&#10;Description automatically generated">
            <a:extLst>
              <a:ext uri="{FF2B5EF4-FFF2-40B4-BE49-F238E27FC236}">
                <a16:creationId xmlns:a16="http://schemas.microsoft.com/office/drawing/2014/main" id="{0D8FA2DF-EB5A-E9C8-44A4-9B1D7AC79732}"/>
              </a:ext>
            </a:extLst>
          </p:cNvPr>
          <p:cNvPicPr>
            <a:picLocks noChangeAspect="1"/>
          </p:cNvPicPr>
          <p:nvPr/>
        </p:nvPicPr>
        <p:blipFill rotWithShape="1">
          <a:blip r:embed="rId8">
            <a:extLst>
              <a:ext uri="{28A0092B-C50C-407E-A947-70E740481C1C}">
                <a14:useLocalDpi xmlns:a14="http://schemas.microsoft.com/office/drawing/2010/main" val="0"/>
              </a:ext>
            </a:extLst>
          </a:blip>
          <a:srcRect l="18595" r="27504"/>
          <a:stretch/>
        </p:blipFill>
        <p:spPr>
          <a:xfrm rot="14624259">
            <a:off x="10429758" y="4579822"/>
            <a:ext cx="1064022" cy="1654800"/>
          </a:xfrm>
          <a:prstGeom prst="rect">
            <a:avLst/>
          </a:prstGeom>
        </p:spPr>
      </p:pic>
      <p:pic>
        <p:nvPicPr>
          <p:cNvPr id="19" name="Picture 18" descr="A blue receipt with black text&#10;&#10;Description automatically generated">
            <a:extLst>
              <a:ext uri="{FF2B5EF4-FFF2-40B4-BE49-F238E27FC236}">
                <a16:creationId xmlns:a16="http://schemas.microsoft.com/office/drawing/2014/main" id="{C835CCA9-8F82-3E50-C900-8DBD22B6F0E9}"/>
              </a:ext>
            </a:extLst>
          </p:cNvPr>
          <p:cNvPicPr>
            <a:picLocks noChangeAspect="1"/>
          </p:cNvPicPr>
          <p:nvPr/>
        </p:nvPicPr>
        <p:blipFill rotWithShape="1">
          <a:blip r:embed="rId9">
            <a:extLst>
              <a:ext uri="{28A0092B-C50C-407E-A947-70E740481C1C}">
                <a14:useLocalDpi xmlns:a14="http://schemas.microsoft.com/office/drawing/2010/main" val="0"/>
              </a:ext>
            </a:extLst>
          </a:blip>
          <a:srcRect l="11084" t="1356" r="12567"/>
          <a:stretch/>
        </p:blipFill>
        <p:spPr>
          <a:xfrm>
            <a:off x="9069302" y="1664165"/>
            <a:ext cx="1927826" cy="2088015"/>
          </a:xfrm>
          <a:prstGeom prst="rect">
            <a:avLst/>
          </a:prstGeom>
        </p:spPr>
      </p:pic>
      <p:pic>
        <p:nvPicPr>
          <p:cNvPr id="17" name="Picture 16" descr="A picture of pyramids and a bucket of sand&#10;&#10;Description automatically generated">
            <a:extLst>
              <a:ext uri="{FF2B5EF4-FFF2-40B4-BE49-F238E27FC236}">
                <a16:creationId xmlns:a16="http://schemas.microsoft.com/office/drawing/2014/main" id="{95655AF1-AA09-E76C-734D-4E69C87A4AD3}"/>
              </a:ext>
            </a:extLst>
          </p:cNvPr>
          <p:cNvPicPr>
            <a:picLocks noChangeAspect="1"/>
          </p:cNvPicPr>
          <p:nvPr/>
        </p:nvPicPr>
        <p:blipFill>
          <a:blip r:embed="rId10">
            <a:extLst>
              <a:ext uri="{BEBA8EAE-BF5A-486C-A8C5-ECC9F3942E4B}">
                <a14:imgProps xmlns:a14="http://schemas.microsoft.com/office/drawing/2010/main">
                  <a14:imgLayer r:embed="rId11">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20257448">
            <a:off x="3580553" y="5112117"/>
            <a:ext cx="1923231" cy="1612241"/>
          </a:xfrm>
          <a:prstGeom prst="rect">
            <a:avLst/>
          </a:prstGeom>
        </p:spPr>
      </p:pic>
      <p:pic>
        <p:nvPicPr>
          <p:cNvPr id="7" name="Picture 6" descr="A full trash can full of garbage&#10;&#10;Description automatically generated">
            <a:extLst>
              <a:ext uri="{FF2B5EF4-FFF2-40B4-BE49-F238E27FC236}">
                <a16:creationId xmlns:a16="http://schemas.microsoft.com/office/drawing/2014/main" id="{6C4A7C42-5477-3391-2A93-665E79FDABE6}"/>
              </a:ext>
            </a:extLst>
          </p:cNvPr>
          <p:cNvPicPr>
            <a:picLocks noChangeAspect="1"/>
          </p:cNvPicPr>
          <p:nvPr/>
        </p:nvPicPr>
        <p:blipFill rotWithShape="1">
          <a:blip r:embed="rId12">
            <a:extLst>
              <a:ext uri="{28A0092B-C50C-407E-A947-70E740481C1C}">
                <a14:useLocalDpi xmlns:a14="http://schemas.microsoft.com/office/drawing/2010/main" val="0"/>
              </a:ext>
            </a:extLst>
          </a:blip>
          <a:srcRect l="26743" r="23592" b="5982"/>
          <a:stretch/>
        </p:blipFill>
        <p:spPr>
          <a:xfrm>
            <a:off x="-40702" y="1998763"/>
            <a:ext cx="2582797" cy="4098777"/>
          </a:xfrm>
          <a:prstGeom prst="rect">
            <a:avLst/>
          </a:prstGeom>
          <a:effectLst>
            <a:outerShdw blurRad="355600" dist="190500" dir="1080000" sy="23000" kx="1200000" algn="br" rotWithShape="0">
              <a:prstClr val="black">
                <a:alpha val="14000"/>
              </a:prstClr>
            </a:outerShdw>
          </a:effectLst>
        </p:spPr>
      </p:pic>
      <p:pic>
        <p:nvPicPr>
          <p:cNvPr id="9" name="Picture 8" descr="A pair of pink and red boxers with hearts&#10;&#10;Description automatically generated">
            <a:extLst>
              <a:ext uri="{FF2B5EF4-FFF2-40B4-BE49-F238E27FC236}">
                <a16:creationId xmlns:a16="http://schemas.microsoft.com/office/drawing/2014/main" id="{A1AC8670-7E1E-E257-3EFC-CFB01CE3D44A}"/>
              </a:ext>
            </a:extLst>
          </p:cNvPr>
          <p:cNvPicPr>
            <a:picLocks noChangeAspect="1"/>
          </p:cNvPicPr>
          <p:nvPr/>
        </p:nvPicPr>
        <p:blipFill rotWithShape="1">
          <a:blip r:embed="rId13">
            <a:extLst>
              <a:ext uri="{28A0092B-C50C-407E-A947-70E740481C1C}">
                <a14:useLocalDpi xmlns:a14="http://schemas.microsoft.com/office/drawing/2010/main" val="0"/>
              </a:ext>
            </a:extLst>
          </a:blip>
          <a:srcRect l="13869" t="11524" b="5338"/>
          <a:stretch/>
        </p:blipFill>
        <p:spPr>
          <a:xfrm rot="21303983">
            <a:off x="7788932" y="5041818"/>
            <a:ext cx="2084127" cy="1686412"/>
          </a:xfrm>
          <a:prstGeom prst="rect">
            <a:avLst/>
          </a:prstGeom>
        </p:spPr>
      </p:pic>
      <p:pic>
        <p:nvPicPr>
          <p:cNvPr id="11" name="Picture 10" descr="A green and white report card&#10;&#10;Description automatically generated">
            <a:extLst>
              <a:ext uri="{FF2B5EF4-FFF2-40B4-BE49-F238E27FC236}">
                <a16:creationId xmlns:a16="http://schemas.microsoft.com/office/drawing/2014/main" id="{97CD01C2-0969-58A4-6C45-BFBCFABB8C0F}"/>
              </a:ext>
            </a:extLst>
          </p:cNvPr>
          <p:cNvPicPr>
            <a:picLocks noChangeAspect="1"/>
          </p:cNvPicPr>
          <p:nvPr/>
        </p:nvPicPr>
        <p:blipFill rotWithShape="1">
          <a:blip r:embed="rId14">
            <a:extLst>
              <a:ext uri="{28A0092B-C50C-407E-A947-70E740481C1C}">
                <a14:useLocalDpi xmlns:a14="http://schemas.microsoft.com/office/drawing/2010/main" val="0"/>
              </a:ext>
            </a:extLst>
          </a:blip>
          <a:srcRect l="18717" r="19345"/>
          <a:stretch/>
        </p:blipFill>
        <p:spPr>
          <a:xfrm rot="672038">
            <a:off x="6455227" y="2830416"/>
            <a:ext cx="1593644" cy="21742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ox(out)">
                                      <p:cBhvr>
                                        <p:cTn id="7" dur="500"/>
                                        <p:tgtEl>
                                          <p:spTgt spid="20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box(out)">
                                      <p:cBhvr>
                                        <p:cTn id="12" dur="500"/>
                                        <p:tgtEl>
                                          <p:spTgt spid="2054"/>
                                        </p:tgtEl>
                                      </p:cBhvr>
                                    </p:animEffect>
                                  </p:childTnLst>
                                  <p:subTnLst>
                                    <p:audio>
                                      <p:cMediaNode>
                                        <p:cTn display="0" masterRel="sameClick">
                                          <p:stCondLst>
                                            <p:cond evt="begin" delay="0">
                                              <p:tn val="10"/>
                                            </p:cond>
                                          </p:stCondLst>
                                          <p:endCondLst>
                                            <p:cond evt="onStopAudio" delay="0">
                                              <p:tgtEl>
                                                <p:sldTgt/>
                                              </p:tgtEl>
                                            </p:cond>
                                          </p:endCondLst>
                                        </p:cTn>
                                        <p:tgtEl>
                                          <p:sndTgt r:embed="rId3" name="kiss.wav"/>
                                        </p:tgtEl>
                                      </p:cMediaNode>
                                    </p:audio>
                                  </p:sub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 presetClass="entr" presetSubtype="32" fill="hold" nodeType="clickEffect">
                                  <p:stCondLst>
                                    <p:cond delay="0"/>
                                  </p:stCondLst>
                                  <p:childTnLst>
                                    <p:set>
                                      <p:cBhvr>
                                        <p:cTn id="18" dur="1" fill="hold">
                                          <p:stCondLst>
                                            <p:cond delay="0"/>
                                          </p:stCondLst>
                                        </p:cTn>
                                        <p:tgtEl>
                                          <p:spTgt spid="2058"/>
                                        </p:tgtEl>
                                        <p:attrNameLst>
                                          <p:attrName>style.visibility</p:attrName>
                                        </p:attrNameLst>
                                      </p:cBhvr>
                                      <p:to>
                                        <p:strVal val="visible"/>
                                      </p:to>
                                    </p:set>
                                    <p:animEffect transition="in" filter="box(out)">
                                      <p:cBhvr>
                                        <p:cTn id="19" dur="500"/>
                                        <p:tgtEl>
                                          <p:spTgt spid="2058"/>
                                        </p:tgtEl>
                                      </p:cBhvr>
                                    </p:animEffect>
                                  </p:childTnLst>
                                </p:cTn>
                              </p:par>
                              <p:par>
                                <p:cTn id="20" presetID="1"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 presetClass="entr" presetSubtype="32" fill="hold" nodeType="clickEffect">
                                  <p:stCondLst>
                                    <p:cond delay="0"/>
                                  </p:stCondLst>
                                  <p:childTnLst>
                                    <p:set>
                                      <p:cBhvr>
                                        <p:cTn id="25" dur="1" fill="hold">
                                          <p:stCondLst>
                                            <p:cond delay="0"/>
                                          </p:stCondLst>
                                        </p:cTn>
                                        <p:tgtEl>
                                          <p:spTgt spid="2057"/>
                                        </p:tgtEl>
                                        <p:attrNameLst>
                                          <p:attrName>style.visibility</p:attrName>
                                        </p:attrNameLst>
                                      </p:cBhvr>
                                      <p:to>
                                        <p:strVal val="visible"/>
                                      </p:to>
                                    </p:set>
                                    <p:animEffect transition="in" filter="box(out)">
                                      <p:cBhvr>
                                        <p:cTn id="26" dur="500"/>
                                        <p:tgtEl>
                                          <p:spTgt spid="2057"/>
                                        </p:tgtEl>
                                      </p:cBhvr>
                                    </p:animEffect>
                                  </p:childTnLst>
                                  <p:subTnLst>
                                    <p:audio>
                                      <p:cMediaNode>
                                        <p:cTn display="0" masterRel="sameClick">
                                          <p:stCondLst>
                                            <p:cond evt="begin" delay="0">
                                              <p:tn val="24"/>
                                            </p:cond>
                                          </p:stCondLst>
                                          <p:endCondLst>
                                            <p:cond evt="onStopAudio" delay="0">
                                              <p:tgtEl>
                                                <p:sldTgt/>
                                              </p:tgtEl>
                                            </p:cond>
                                          </p:endCondLst>
                                        </p:cTn>
                                        <p:tgtEl>
                                          <p:sndTgt r:embed="rId4" name="chaching.wav"/>
                                        </p:tgtEl>
                                      </p:cMediaNode>
                                    </p:audio>
                                  </p:sub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 presetClass="entr" presetSubtype="32" fill="hold" nodeType="clickEffect">
                                  <p:stCondLst>
                                    <p:cond delay="0"/>
                                  </p:stCondLst>
                                  <p:childTnLst>
                                    <p:set>
                                      <p:cBhvr>
                                        <p:cTn id="32" dur="1" fill="hold">
                                          <p:stCondLst>
                                            <p:cond delay="0"/>
                                          </p:stCondLst>
                                        </p:cTn>
                                        <p:tgtEl>
                                          <p:spTgt spid="2059"/>
                                        </p:tgtEl>
                                        <p:attrNameLst>
                                          <p:attrName>style.visibility</p:attrName>
                                        </p:attrNameLst>
                                      </p:cBhvr>
                                      <p:to>
                                        <p:strVal val="visible"/>
                                      </p:to>
                                    </p:set>
                                    <p:animEffect transition="in" filter="box(out)">
                                      <p:cBhvr>
                                        <p:cTn id="33" dur="500"/>
                                        <p:tgtEl>
                                          <p:spTgt spid="2059"/>
                                        </p:tgtEl>
                                      </p:cBhvr>
                                    </p:animEffect>
                                  </p:childTnLst>
                                  <p:subTnLst>
                                    <p:audio>
                                      <p:cMediaNode>
                                        <p:cTn display="0" masterRel="sameClick">
                                          <p:stCondLst>
                                            <p:cond evt="begin" delay="0">
                                              <p:tn val="31"/>
                                            </p:cond>
                                          </p:stCondLst>
                                          <p:endCondLst>
                                            <p:cond evt="onStopAudio" delay="0">
                                              <p:tgtEl>
                                                <p:sldTgt/>
                                              </p:tgtEl>
                                            </p:cond>
                                          </p:endCondLst>
                                        </p:cTn>
                                        <p:tgtEl>
                                          <p:sndTgt r:embed="rId5" name="computerbeep3.wav"/>
                                        </p:tgtEl>
                                      </p:cMediaNode>
                                    </p:audio>
                                  </p:subTnLst>
                                </p:cTn>
                              </p:par>
                              <p:par>
                                <p:cTn id="34" presetID="1" presetClass="entr" presetSubtype="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4" presetClass="entr" presetSubtype="32" fill="hold" nodeType="clickEffect">
                                  <p:stCondLst>
                                    <p:cond delay="0"/>
                                  </p:stCondLst>
                                  <p:childTnLst>
                                    <p:set>
                                      <p:cBhvr>
                                        <p:cTn id="39" dur="1" fill="hold">
                                          <p:stCondLst>
                                            <p:cond delay="0"/>
                                          </p:stCondLst>
                                        </p:cTn>
                                        <p:tgtEl>
                                          <p:spTgt spid="2055"/>
                                        </p:tgtEl>
                                        <p:attrNameLst>
                                          <p:attrName>style.visibility</p:attrName>
                                        </p:attrNameLst>
                                      </p:cBhvr>
                                      <p:to>
                                        <p:strVal val="visible"/>
                                      </p:to>
                                    </p:set>
                                    <p:animEffect transition="in" filter="box(out)">
                                      <p:cBhvr>
                                        <p:cTn id="40" dur="500"/>
                                        <p:tgtEl>
                                          <p:spTgt spid="2055"/>
                                        </p:tgtEl>
                                      </p:cBhvr>
                                    </p:animEffect>
                                  </p:childTnLst>
                                </p:cTn>
                              </p:par>
                              <p:par>
                                <p:cTn id="41" presetID="1"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4" presetClass="entr" presetSubtype="32" fill="hold" nodeType="clickEffect">
                                  <p:stCondLst>
                                    <p:cond delay="0"/>
                                  </p:stCondLst>
                                  <p:childTnLst>
                                    <p:set>
                                      <p:cBhvr>
                                        <p:cTn id="46" dur="1" fill="hold">
                                          <p:stCondLst>
                                            <p:cond delay="0"/>
                                          </p:stCondLst>
                                        </p:cTn>
                                        <p:tgtEl>
                                          <p:spTgt spid="2060"/>
                                        </p:tgtEl>
                                        <p:attrNameLst>
                                          <p:attrName>style.visibility</p:attrName>
                                        </p:attrNameLst>
                                      </p:cBhvr>
                                      <p:to>
                                        <p:strVal val="visible"/>
                                      </p:to>
                                    </p:set>
                                    <p:animEffect transition="in" filter="box(out)">
                                      <p:cBhvr>
                                        <p:cTn id="47" dur="500"/>
                                        <p:tgtEl>
                                          <p:spTgt spid="2060"/>
                                        </p:tgtEl>
                                      </p:cBhvr>
                                    </p:animEffect>
                                  </p:childTnLst>
                                  <p:subTnLst>
                                    <p:audio>
                                      <p:cMediaNode>
                                        <p:cTn display="0" masterRel="sameClick">
                                          <p:stCondLst>
                                            <p:cond evt="begin" delay="0">
                                              <p:tn val="45"/>
                                            </p:cond>
                                          </p:stCondLst>
                                          <p:endCondLst>
                                            <p:cond evt="onStopAudio" delay="0">
                                              <p:tgtEl>
                                                <p:sldTgt/>
                                              </p:tgtEl>
                                            </p:cond>
                                          </p:endCondLst>
                                        </p:cTn>
                                        <p:tgtEl>
                                          <p:sndTgt r:embed="rId6" name="laughcartoon.wav"/>
                                        </p:tgtEl>
                                      </p:cMediaNode>
                                    </p:audio>
                                  </p:subTnLst>
                                </p:cTn>
                              </p:par>
                              <p:par>
                                <p:cTn id="48" presetID="1" presetClass="entr" presetSubtype="0" fill="hold" nodeType="withEffect">
                                  <p:stCondLst>
                                    <p:cond delay="0"/>
                                  </p:stCondLst>
                                  <p:childTnLst>
                                    <p:set>
                                      <p:cBhvr>
                                        <p:cTn id="4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FC4BB6CD-A32A-45CD-7A17-90A6E21A088F}"/>
              </a:ext>
            </a:extLst>
          </p:cNvPr>
          <p:cNvSpPr txBox="1">
            <a:spLocks noChangeArrowheads="1"/>
          </p:cNvSpPr>
          <p:nvPr/>
        </p:nvSpPr>
        <p:spPr bwMode="auto">
          <a:xfrm>
            <a:off x="1370076" y="254000"/>
            <a:ext cx="9448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3200" b="1" dirty="0">
                <a:latin typeface="Mulish Bold" pitchFamily="2" charset="0"/>
              </a:rPr>
              <a:t>You are going to work on a case that went to the U.S. Supreme Court. The name of the case is </a:t>
            </a:r>
            <a:r>
              <a:rPr lang="en-US" altLang="en-US" sz="3200" b="1" i="1" dirty="0">
                <a:latin typeface="Mulish Bold" pitchFamily="2" charset="0"/>
              </a:rPr>
              <a:t>California v. Greenwood</a:t>
            </a:r>
            <a:r>
              <a:rPr lang="en-US" altLang="en-US" sz="3200" b="1" dirty="0">
                <a:latin typeface="Mulish Bold" pitchFamily="2" charset="0"/>
              </a:rPr>
              <a:t>.</a:t>
            </a:r>
            <a:endParaRPr lang="en-US" altLang="en-US" sz="2000" b="1" dirty="0">
              <a:latin typeface="Mulish Bold" pitchFamily="2" charset="0"/>
            </a:endParaRPr>
          </a:p>
        </p:txBody>
      </p:sp>
      <p:sp>
        <p:nvSpPr>
          <p:cNvPr id="3075" name="Text Box 3">
            <a:extLst>
              <a:ext uri="{FF2B5EF4-FFF2-40B4-BE49-F238E27FC236}">
                <a16:creationId xmlns:a16="http://schemas.microsoft.com/office/drawing/2014/main" id="{F70B5543-4CF8-1373-E00E-D3A25E7167D5}"/>
              </a:ext>
            </a:extLst>
          </p:cNvPr>
          <p:cNvSpPr txBox="1">
            <a:spLocks noChangeArrowheads="1"/>
          </p:cNvSpPr>
          <p:nvPr/>
        </p:nvSpPr>
        <p:spPr bwMode="auto">
          <a:xfrm>
            <a:off x="4343400" y="4691578"/>
            <a:ext cx="6781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a:t>The police had collected most of the evidence against Greenwood from dark green plastic trash bags (the kind you can’t see through). </a:t>
            </a:r>
          </a:p>
        </p:txBody>
      </p:sp>
      <p:sp>
        <p:nvSpPr>
          <p:cNvPr id="3076" name="Text Box 4">
            <a:extLst>
              <a:ext uri="{FF2B5EF4-FFF2-40B4-BE49-F238E27FC236}">
                <a16:creationId xmlns:a16="http://schemas.microsoft.com/office/drawing/2014/main" id="{919F0272-773D-AC8A-A7EA-E253ED9AEB6D}"/>
              </a:ext>
            </a:extLst>
          </p:cNvPr>
          <p:cNvSpPr txBox="1">
            <a:spLocks noChangeArrowheads="1"/>
          </p:cNvSpPr>
          <p:nvPr/>
        </p:nvSpPr>
        <p:spPr bwMode="auto">
          <a:xfrm>
            <a:off x="1148854" y="1995634"/>
            <a:ext cx="441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latin typeface="Mulish" pitchFamily="2" charset="0"/>
              </a:rPr>
              <a:t>Here are the facts:</a:t>
            </a:r>
          </a:p>
        </p:txBody>
      </p:sp>
      <p:sp>
        <p:nvSpPr>
          <p:cNvPr id="3077" name="Text Box 5">
            <a:extLst>
              <a:ext uri="{FF2B5EF4-FFF2-40B4-BE49-F238E27FC236}">
                <a16:creationId xmlns:a16="http://schemas.microsoft.com/office/drawing/2014/main" id="{AA1F3445-3A51-B387-5AEB-E27083F272E0}"/>
              </a:ext>
            </a:extLst>
          </p:cNvPr>
          <p:cNvSpPr txBox="1">
            <a:spLocks noChangeArrowheads="1"/>
          </p:cNvSpPr>
          <p:nvPr/>
        </p:nvSpPr>
        <p:spPr bwMode="auto">
          <a:xfrm>
            <a:off x="1370076" y="2657454"/>
            <a:ext cx="6324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a:latin typeface="Mulish" pitchFamily="2" charset="0"/>
              </a:rPr>
              <a:t>In 1984, Billy Greenwood was arrested in California on felony narcotics charges. He was tried in Superior Court and convicted.</a:t>
            </a:r>
          </a:p>
        </p:txBody>
      </p:sp>
      <p:sp>
        <p:nvSpPr>
          <p:cNvPr id="3081" name="Text Box 9">
            <a:extLst>
              <a:ext uri="{FF2B5EF4-FFF2-40B4-BE49-F238E27FC236}">
                <a16:creationId xmlns:a16="http://schemas.microsoft.com/office/drawing/2014/main" id="{2A201FD0-2FE9-205C-737D-C2D095721BEB}"/>
              </a:ext>
            </a:extLst>
          </p:cNvPr>
          <p:cNvSpPr txBox="1">
            <a:spLocks noChangeArrowheads="1"/>
          </p:cNvSpPr>
          <p:nvPr/>
        </p:nvSpPr>
        <p:spPr bwMode="auto">
          <a:xfrm rot="21442939">
            <a:off x="9601200" y="2657454"/>
            <a:ext cx="1752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a:solidFill>
                  <a:schemeClr val="accent2"/>
                </a:solidFill>
                <a:latin typeface="Impact" panose="020B0806030902050204" pitchFamily="34" charset="0"/>
              </a:rPr>
              <a:t>Guilty!</a:t>
            </a:r>
            <a:endParaRPr lang="en-US" altLang="en-US">
              <a:solidFill>
                <a:schemeClr val="accent2"/>
              </a:solidFill>
            </a:endParaRPr>
          </a:p>
        </p:txBody>
      </p:sp>
      <p:pic>
        <p:nvPicPr>
          <p:cNvPr id="3082" name="Picture 10">
            <a:extLst>
              <a:ext uri="{FF2B5EF4-FFF2-40B4-BE49-F238E27FC236}">
                <a16:creationId xmlns:a16="http://schemas.microsoft.com/office/drawing/2014/main" id="{B5B9AC7C-EBCB-4397-0CB7-D55D92FBE9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1" y="4343400"/>
            <a:ext cx="2335213" cy="21097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gavel on a stand&#10;&#10;Description automatically generated">
            <a:extLst>
              <a:ext uri="{FF2B5EF4-FFF2-40B4-BE49-F238E27FC236}">
                <a16:creationId xmlns:a16="http://schemas.microsoft.com/office/drawing/2014/main" id="{DCCB422A-A9D0-EDB9-592F-8C11BCCDB8CB}"/>
              </a:ext>
            </a:extLst>
          </p:cNvPr>
          <p:cNvPicPr>
            <a:picLocks noChangeAspect="1"/>
          </p:cNvPicPr>
          <p:nvPr/>
        </p:nvPicPr>
        <p:blipFill rotWithShape="1">
          <a:blip r:embed="rId5">
            <a:extLst>
              <a:ext uri="{28A0092B-C50C-407E-A947-70E740481C1C}">
                <a14:useLocalDpi xmlns:a14="http://schemas.microsoft.com/office/drawing/2010/main" val="0"/>
              </a:ext>
            </a:extLst>
          </a:blip>
          <a:srcRect l="7271" t="5338" r="3311" b="8749"/>
          <a:stretch/>
        </p:blipFill>
        <p:spPr>
          <a:xfrm>
            <a:off x="8001000" y="2073094"/>
            <a:ext cx="2590800" cy="20867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box(out)">
                                      <p:cBhvr>
                                        <p:cTn id="7" dur="500"/>
                                        <p:tgtEl>
                                          <p:spTgt spid="30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3077"/>
                                        </p:tgtEl>
                                        <p:attrNameLst>
                                          <p:attrName>style.visibility</p:attrName>
                                        </p:attrNameLst>
                                      </p:cBhvr>
                                      <p:to>
                                        <p:strVal val="visible"/>
                                      </p:to>
                                    </p:set>
                                    <p:animEffect transition="in" filter="box(out)">
                                      <p:cBhvr>
                                        <p:cTn id="12" dur="500"/>
                                        <p:tgtEl>
                                          <p:spTgt spid="3077"/>
                                        </p:tgtEl>
                                      </p:cBhvr>
                                    </p:animEffect>
                                  </p:childTnLst>
                                </p:cTn>
                              </p:par>
                            </p:childTnLst>
                          </p:cTn>
                        </p:par>
                        <p:par>
                          <p:cTn id="13" fill="hold" nodeType="afterGroup">
                            <p:stCondLst>
                              <p:cond delay="500"/>
                            </p:stCondLst>
                            <p:childTnLst>
                              <p:par>
                                <p:cTn id="14" presetID="2" presetClass="entr" presetSubtype="2" fill="hold" nodeType="afterEffect">
                                  <p:stCondLst>
                                    <p:cond delay="0"/>
                                  </p:stCondLst>
                                  <p:childTnLst>
                                    <p:set>
                                      <p:cBhvr>
                                        <p:cTn id="15" dur="1" fill="hold">
                                          <p:stCondLst>
                                            <p:cond delay="0"/>
                                          </p:stCondLst>
                                        </p:cTn>
                                        <p:tgtEl>
                                          <p:spTgt spid="3081"/>
                                        </p:tgtEl>
                                        <p:attrNameLst>
                                          <p:attrName>style.visibility</p:attrName>
                                        </p:attrNameLst>
                                      </p:cBhvr>
                                      <p:to>
                                        <p:strVal val="visible"/>
                                      </p:to>
                                    </p:set>
                                    <p:anim calcmode="lin" valueType="num">
                                      <p:cBhvr additive="base">
                                        <p:cTn id="16" dur="500" fill="hold"/>
                                        <p:tgtEl>
                                          <p:spTgt spid="3081"/>
                                        </p:tgtEl>
                                        <p:attrNameLst>
                                          <p:attrName>ppt_x</p:attrName>
                                        </p:attrNameLst>
                                      </p:cBhvr>
                                      <p:tavLst>
                                        <p:tav tm="0">
                                          <p:val>
                                            <p:strVal val="1+#ppt_w/2"/>
                                          </p:val>
                                        </p:tav>
                                        <p:tav tm="100000">
                                          <p:val>
                                            <p:strVal val="#ppt_x"/>
                                          </p:val>
                                        </p:tav>
                                      </p:tavLst>
                                    </p:anim>
                                    <p:anim calcmode="lin" valueType="num">
                                      <p:cBhvr additive="base">
                                        <p:cTn id="17" dur="500" fill="hold"/>
                                        <p:tgtEl>
                                          <p:spTgt spid="3081"/>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1+#ppt_w/2"/>
                                          </p:val>
                                        </p:tav>
                                        <p:tav tm="100000">
                                          <p:val>
                                            <p:strVal val="#ppt_x"/>
                                          </p:val>
                                        </p:tav>
                                      </p:tavLst>
                                    </p:anim>
                                    <p:anim calcmode="lin" valueType="num">
                                      <p:cBhvr additive="base">
                                        <p:cTn id="21"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 presetClass="entr" presetSubtype="32" fill="hold" nodeType="clickEffect">
                                  <p:stCondLst>
                                    <p:cond delay="0"/>
                                  </p:stCondLst>
                                  <p:childTnLst>
                                    <p:set>
                                      <p:cBhvr>
                                        <p:cTn id="25" dur="1" fill="hold">
                                          <p:stCondLst>
                                            <p:cond delay="0"/>
                                          </p:stCondLst>
                                        </p:cTn>
                                        <p:tgtEl>
                                          <p:spTgt spid="3075"/>
                                        </p:tgtEl>
                                        <p:attrNameLst>
                                          <p:attrName>style.visibility</p:attrName>
                                        </p:attrNameLst>
                                      </p:cBhvr>
                                      <p:to>
                                        <p:strVal val="visible"/>
                                      </p:to>
                                    </p:set>
                                    <p:animEffect transition="in" filter="box(out)">
                                      <p:cBhvr>
                                        <p:cTn id="26" dur="500"/>
                                        <p:tgtEl>
                                          <p:spTgt spid="3075"/>
                                        </p:tgtEl>
                                      </p:cBhvr>
                                    </p:animEffect>
                                  </p:childTnLst>
                                </p:cTn>
                              </p:par>
                            </p:childTnLst>
                          </p:cTn>
                        </p:par>
                        <p:par>
                          <p:cTn id="27" fill="hold">
                            <p:stCondLst>
                              <p:cond delay="500"/>
                            </p:stCondLst>
                            <p:childTnLst>
                              <p:par>
                                <p:cTn id="28" presetID="2" presetClass="entr" presetSubtype="8" fill="hold" nodeType="afterEffect">
                                  <p:stCondLst>
                                    <p:cond delay="0"/>
                                  </p:stCondLst>
                                  <p:childTnLst>
                                    <p:set>
                                      <p:cBhvr>
                                        <p:cTn id="29" dur="1" fill="hold">
                                          <p:stCondLst>
                                            <p:cond delay="0"/>
                                          </p:stCondLst>
                                        </p:cTn>
                                        <p:tgtEl>
                                          <p:spTgt spid="3082"/>
                                        </p:tgtEl>
                                        <p:attrNameLst>
                                          <p:attrName>style.visibility</p:attrName>
                                        </p:attrNameLst>
                                      </p:cBhvr>
                                      <p:to>
                                        <p:strVal val="visible"/>
                                      </p:to>
                                    </p:set>
                                    <p:anim calcmode="lin" valueType="num">
                                      <p:cBhvr additive="base">
                                        <p:cTn id="30" dur="500" fill="hold"/>
                                        <p:tgtEl>
                                          <p:spTgt spid="3082"/>
                                        </p:tgtEl>
                                        <p:attrNameLst>
                                          <p:attrName>ppt_x</p:attrName>
                                        </p:attrNameLst>
                                      </p:cBhvr>
                                      <p:tavLst>
                                        <p:tav tm="0">
                                          <p:val>
                                            <p:strVal val="0-#ppt_w/2"/>
                                          </p:val>
                                        </p:tav>
                                        <p:tav tm="100000">
                                          <p:val>
                                            <p:strVal val="#ppt_x"/>
                                          </p:val>
                                        </p:tav>
                                      </p:tavLst>
                                    </p:anim>
                                    <p:anim calcmode="lin" valueType="num">
                                      <p:cBhvr additive="base">
                                        <p:cTn id="31" dur="500" fill="hold"/>
                                        <p:tgtEl>
                                          <p:spTgt spid="308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sla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a:extLst>
              <a:ext uri="{FF2B5EF4-FFF2-40B4-BE49-F238E27FC236}">
                <a16:creationId xmlns:a16="http://schemas.microsoft.com/office/drawing/2014/main" id="{A7E1903B-5CE3-A401-0E92-52C25BC22B8B}"/>
              </a:ext>
            </a:extLst>
          </p:cNvPr>
          <p:cNvSpPr txBox="1">
            <a:spLocks noChangeArrowheads="1"/>
          </p:cNvSpPr>
          <p:nvPr/>
        </p:nvSpPr>
        <p:spPr bwMode="auto">
          <a:xfrm>
            <a:off x="883594" y="825230"/>
            <a:ext cx="997247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t>Greenwood had left the bags out for the trash collector. They sat on the curb in front of his house.</a:t>
            </a:r>
          </a:p>
        </p:txBody>
      </p:sp>
      <p:sp>
        <p:nvSpPr>
          <p:cNvPr id="25603" name="Text Box 3">
            <a:extLst>
              <a:ext uri="{FF2B5EF4-FFF2-40B4-BE49-F238E27FC236}">
                <a16:creationId xmlns:a16="http://schemas.microsoft.com/office/drawing/2014/main" id="{C4E2C72E-B33D-494F-4139-D6E842A8E81D}"/>
              </a:ext>
            </a:extLst>
          </p:cNvPr>
          <p:cNvSpPr txBox="1">
            <a:spLocks noChangeArrowheads="1"/>
          </p:cNvSpPr>
          <p:nvPr/>
        </p:nvSpPr>
        <p:spPr bwMode="auto">
          <a:xfrm>
            <a:off x="883594" y="2120630"/>
            <a:ext cx="978440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200" dirty="0"/>
              <a:t>The police did not have a search warrant. But they did get permission from the trash collector to look through Greenwood’s trash bags.</a:t>
            </a:r>
          </a:p>
        </p:txBody>
      </p:sp>
      <p:pic>
        <p:nvPicPr>
          <p:cNvPr id="3" name="Picture 2" descr="A green dump truck with garbage in it&#10;&#10;Description automatically generated">
            <a:extLst>
              <a:ext uri="{FF2B5EF4-FFF2-40B4-BE49-F238E27FC236}">
                <a16:creationId xmlns:a16="http://schemas.microsoft.com/office/drawing/2014/main" id="{82DA78C2-35FE-0B5E-7DB7-8C22DB87AA6F}"/>
              </a:ext>
            </a:extLst>
          </p:cNvPr>
          <p:cNvPicPr>
            <a:picLocks noChangeAspect="1"/>
          </p:cNvPicPr>
          <p:nvPr/>
        </p:nvPicPr>
        <p:blipFill rotWithShape="1">
          <a:blip r:embed="rId5">
            <a:extLst>
              <a:ext uri="{28A0092B-C50C-407E-A947-70E740481C1C}">
                <a14:useLocalDpi xmlns:a14="http://schemas.microsoft.com/office/drawing/2010/main" val="0"/>
              </a:ext>
            </a:extLst>
          </a:blip>
          <a:srcRect t="18889"/>
          <a:stretch/>
        </p:blipFill>
        <p:spPr>
          <a:xfrm>
            <a:off x="12192000" y="3962400"/>
            <a:ext cx="3810265" cy="2590800"/>
          </a:xfrm>
          <a:prstGeom prst="rect">
            <a:avLst/>
          </a:prstGeom>
        </p:spPr>
      </p:pic>
      <p:pic>
        <p:nvPicPr>
          <p:cNvPr id="2" name="Garbage Truck">
            <a:hlinkClick r:id="" action="ppaction://media"/>
            <a:extLst>
              <a:ext uri="{FF2B5EF4-FFF2-40B4-BE49-F238E27FC236}">
                <a16:creationId xmlns:a16="http://schemas.microsoft.com/office/drawing/2014/main" id="{291FBC12-A82F-27A3-F2E2-6F7FCECBDD1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53800" y="5951220"/>
            <a:ext cx="609600" cy="609600"/>
          </a:xfrm>
          <a:prstGeom prst="rect">
            <a:avLst/>
          </a:prstGeom>
        </p:spPr>
      </p:pic>
    </p:spTree>
    <p:extLst>
      <p:ext uri="{BB962C8B-B14F-4D97-AF65-F5344CB8AC3E}">
        <p14:creationId xmlns:p14="http://schemas.microsoft.com/office/powerpoint/2010/main" val="37312021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5602"/>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0.02734 -0.00278 L -0.14961 0.01875 L -0.28854 0.02291 L -0.40664 0.0287 L -0.5401 0.04537 L -0.6681 0.04861 L -0.7625 0.03588 " pathEditMode="relative" rAng="0" ptsTypes="AAAAAAA">
                                      <p:cBhvr>
                                        <p:cTn id="8" dur="6000" fill="hold"/>
                                        <p:tgtEl>
                                          <p:spTgt spid="3"/>
                                        </p:tgtEl>
                                        <p:attrNameLst>
                                          <p:attrName>ppt_x</p:attrName>
                                          <p:attrName>ppt_y</p:attrName>
                                        </p:attrNameLst>
                                      </p:cBhvr>
                                      <p:rCtr x="-39492" y="2569"/>
                                    </p:animMotion>
                                  </p:childTnLst>
                                </p:cTn>
                              </p:par>
                              <p:par>
                                <p:cTn id="9" presetID="1" presetClass="mediacall" presetSubtype="0" fill="hold" nodeType="withEffect">
                                  <p:stCondLst>
                                    <p:cond delay="0"/>
                                  </p:stCondLst>
                                  <p:childTnLst>
                                    <p:cmd type="call" cmd="playFrom(0.0)">
                                      <p:cBhvr>
                                        <p:cTn id="10" dur="6924" fill="hold"/>
                                        <p:tgtEl>
                                          <p:spTgt spid="2"/>
                                        </p:tgtEl>
                                      </p:cBhvr>
                                    </p:cmd>
                                  </p:childTnLst>
                                </p:cTn>
                              </p:par>
                            </p:childTnLst>
                          </p:cTn>
                        </p:par>
                      </p:childTnLst>
                    </p:cTn>
                  </p:par>
                  <p:par>
                    <p:cTn id="11" fill="hold">
                      <p:stCondLst>
                        <p:cond delay="indefinite"/>
                      </p:stCondLst>
                      <p:childTnLst>
                        <p:par>
                          <p:cTn id="12" fill="hold">
                            <p:stCondLst>
                              <p:cond delay="0"/>
                            </p:stCondLst>
                            <p:childTnLst>
                              <p:par>
                                <p:cTn id="13" presetID="17" presetClass="entr" presetSubtype="2" fill="hold" nodeType="clickEffect">
                                  <p:stCondLst>
                                    <p:cond delay="0"/>
                                  </p:stCondLst>
                                  <p:childTnLst>
                                    <p:set>
                                      <p:cBhvr>
                                        <p:cTn id="14" dur="1" fill="hold">
                                          <p:stCondLst>
                                            <p:cond delay="0"/>
                                          </p:stCondLst>
                                        </p:cTn>
                                        <p:tgtEl>
                                          <p:spTgt spid="25603"/>
                                        </p:tgtEl>
                                        <p:attrNameLst>
                                          <p:attrName>style.visibility</p:attrName>
                                        </p:attrNameLst>
                                      </p:cBhvr>
                                      <p:to>
                                        <p:strVal val="visible"/>
                                      </p:to>
                                    </p:set>
                                    <p:anim calcmode="lin" valueType="num">
                                      <p:cBhvr>
                                        <p:cTn id="15" dur="500" fill="hold"/>
                                        <p:tgtEl>
                                          <p:spTgt spid="25603"/>
                                        </p:tgtEl>
                                        <p:attrNameLst>
                                          <p:attrName>ppt_x</p:attrName>
                                        </p:attrNameLst>
                                      </p:cBhvr>
                                      <p:tavLst>
                                        <p:tav tm="0">
                                          <p:val>
                                            <p:strVal val="#ppt_x+#ppt_w/2"/>
                                          </p:val>
                                        </p:tav>
                                        <p:tav tm="100000">
                                          <p:val>
                                            <p:strVal val="#ppt_x"/>
                                          </p:val>
                                        </p:tav>
                                      </p:tavLst>
                                    </p:anim>
                                    <p:anim calcmode="lin" valueType="num">
                                      <p:cBhvr>
                                        <p:cTn id="16" dur="500" fill="hold"/>
                                        <p:tgtEl>
                                          <p:spTgt spid="25603"/>
                                        </p:tgtEl>
                                        <p:attrNameLst>
                                          <p:attrName>ppt_y</p:attrName>
                                        </p:attrNameLst>
                                      </p:cBhvr>
                                      <p:tavLst>
                                        <p:tav tm="0">
                                          <p:val>
                                            <p:strVal val="#ppt_y"/>
                                          </p:val>
                                        </p:tav>
                                        <p:tav tm="100000">
                                          <p:val>
                                            <p:strVal val="#ppt_y"/>
                                          </p:val>
                                        </p:tav>
                                      </p:tavLst>
                                    </p:anim>
                                    <p:anim calcmode="lin" valueType="num">
                                      <p:cBhvr>
                                        <p:cTn id="17" dur="500" fill="hold"/>
                                        <p:tgtEl>
                                          <p:spTgt spid="25603"/>
                                        </p:tgtEl>
                                        <p:attrNameLst>
                                          <p:attrName>ppt_w</p:attrName>
                                        </p:attrNameLst>
                                      </p:cBhvr>
                                      <p:tavLst>
                                        <p:tav tm="0">
                                          <p:val>
                                            <p:fltVal val="0"/>
                                          </p:val>
                                        </p:tav>
                                        <p:tav tm="100000">
                                          <p:val>
                                            <p:strVal val="#ppt_w"/>
                                          </p:val>
                                        </p:tav>
                                      </p:tavLst>
                                    </p:anim>
                                    <p:anim calcmode="lin" valueType="num">
                                      <p:cBhvr>
                                        <p:cTn id="18" dur="500" fill="hold"/>
                                        <p:tgtEl>
                                          <p:spTgt spid="2560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9"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a:extLst>
              <a:ext uri="{FF2B5EF4-FFF2-40B4-BE49-F238E27FC236}">
                <a16:creationId xmlns:a16="http://schemas.microsoft.com/office/drawing/2014/main" id="{CFA8EFBE-C686-60BE-9A05-700BC939D51A}"/>
              </a:ext>
            </a:extLst>
          </p:cNvPr>
          <p:cNvSpPr txBox="1">
            <a:spLocks noChangeArrowheads="1"/>
          </p:cNvSpPr>
          <p:nvPr/>
        </p:nvSpPr>
        <p:spPr bwMode="auto">
          <a:xfrm>
            <a:off x="789214" y="1866227"/>
            <a:ext cx="1071698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Aft>
                <a:spcPts val="1200"/>
              </a:spcAft>
            </a:pPr>
            <a:r>
              <a:rPr lang="en-US" altLang="en-US" sz="3200" b="1" dirty="0">
                <a:solidFill>
                  <a:schemeClr val="accent2"/>
                </a:solidFill>
              </a:rPr>
              <a:t>“probable cause,”</a:t>
            </a:r>
            <a:r>
              <a:rPr lang="en-US" altLang="en-US" sz="3200" dirty="0">
                <a:solidFill>
                  <a:schemeClr val="accent2"/>
                </a:solidFill>
              </a:rPr>
              <a:t> </a:t>
            </a:r>
            <a:r>
              <a:rPr lang="en-US" altLang="en-US" sz="3200" dirty="0"/>
              <a:t>or a reason to suspect, that a person has committed a crime,</a:t>
            </a:r>
          </a:p>
        </p:txBody>
      </p:sp>
      <p:pic>
        <p:nvPicPr>
          <p:cNvPr id="4108" name="Picture 12">
            <a:extLst>
              <a:ext uri="{FF2B5EF4-FFF2-40B4-BE49-F238E27FC236}">
                <a16:creationId xmlns:a16="http://schemas.microsoft.com/office/drawing/2014/main" id="{5AC276B2-F1CB-8F9C-289C-247A43975A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5766" y="3957886"/>
            <a:ext cx="3070088" cy="278129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0D72FCEC-9C53-3A44-5E49-FBF511595F95}"/>
              </a:ext>
            </a:extLst>
          </p:cNvPr>
          <p:cNvGrpSpPr/>
          <p:nvPr/>
        </p:nvGrpSpPr>
        <p:grpSpPr>
          <a:xfrm>
            <a:off x="7829092" y="3891359"/>
            <a:ext cx="3443432" cy="2862322"/>
            <a:chOff x="6117021" y="3774624"/>
            <a:chExt cx="3443432" cy="2862322"/>
          </a:xfrm>
        </p:grpSpPr>
        <p:sp>
          <p:nvSpPr>
            <p:cNvPr id="4" name="Rectangle: Rounded Corners 3">
              <a:extLst>
                <a:ext uri="{FF2B5EF4-FFF2-40B4-BE49-F238E27FC236}">
                  <a16:creationId xmlns:a16="http://schemas.microsoft.com/office/drawing/2014/main" id="{10023061-5444-D358-8A14-08C55D33F018}"/>
                </a:ext>
              </a:extLst>
            </p:cNvPr>
            <p:cNvSpPr/>
            <p:nvPr/>
          </p:nvSpPr>
          <p:spPr>
            <a:xfrm>
              <a:off x="6303693" y="3774624"/>
              <a:ext cx="3070089" cy="2862322"/>
            </a:xfrm>
            <a:prstGeom prst="roundRect">
              <a:avLst>
                <a:gd name="adj" fmla="val 17017"/>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102" name="Text Box 6">
              <a:extLst>
                <a:ext uri="{FF2B5EF4-FFF2-40B4-BE49-F238E27FC236}">
                  <a16:creationId xmlns:a16="http://schemas.microsoft.com/office/drawing/2014/main" id="{446C6E65-6795-9DE9-9554-2CA5AC5516ED}"/>
                </a:ext>
              </a:extLst>
            </p:cNvPr>
            <p:cNvSpPr txBox="1">
              <a:spLocks noChangeArrowheads="1"/>
            </p:cNvSpPr>
            <p:nvPr/>
          </p:nvSpPr>
          <p:spPr bwMode="auto">
            <a:xfrm>
              <a:off x="6117021" y="4236289"/>
              <a:ext cx="3443432" cy="1938992"/>
            </a:xfrm>
            <a:prstGeom prst="rect">
              <a:avLst/>
            </a:prstGeom>
            <a:noFill/>
            <a:ln w="9525">
              <a:noFill/>
              <a:miter lim="800000"/>
              <a:headEnd/>
              <a:tailEnd/>
            </a:ln>
            <a:effectLst/>
          </p:spPr>
          <p:txBody>
            <a:bodyPr wrap="square">
              <a:spAutoFit/>
            </a:bodyPr>
            <a:lstStyle/>
            <a:p>
              <a:pPr algn="ctr"/>
              <a:r>
                <a:rPr lang="en-US" altLang="en-US" sz="4000" b="1" dirty="0">
                  <a:latin typeface="Mulish SemiBold" pitchFamily="2" charset="0"/>
                </a:rPr>
                <a:t>The police had none </a:t>
              </a:r>
            </a:p>
            <a:p>
              <a:pPr algn="ctr"/>
              <a:r>
                <a:rPr lang="en-US" altLang="en-US" sz="4000" b="1" dirty="0">
                  <a:latin typeface="Mulish SemiBold" pitchFamily="2" charset="0"/>
                </a:rPr>
                <a:t>of these.</a:t>
              </a:r>
            </a:p>
          </p:txBody>
        </p:sp>
      </p:grpSp>
      <p:sp>
        <p:nvSpPr>
          <p:cNvPr id="4109" name="Text Box 13">
            <a:extLst>
              <a:ext uri="{FF2B5EF4-FFF2-40B4-BE49-F238E27FC236}">
                <a16:creationId xmlns:a16="http://schemas.microsoft.com/office/drawing/2014/main" id="{F5BA9A9A-E4FA-D472-01BA-5005E97CB7EB}"/>
              </a:ext>
            </a:extLst>
          </p:cNvPr>
          <p:cNvSpPr txBox="1">
            <a:spLocks noChangeArrowheads="1"/>
          </p:cNvSpPr>
          <p:nvPr/>
        </p:nvSpPr>
        <p:spPr bwMode="auto">
          <a:xfrm>
            <a:off x="1981200" y="335603"/>
            <a:ext cx="82296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4000" b="1" dirty="0">
                <a:latin typeface="Mulish Bold" pitchFamily="2" charset="0"/>
              </a:rPr>
              <a:t>Under the Fourth Amendment, to conduct a search, police need...</a:t>
            </a:r>
          </a:p>
        </p:txBody>
      </p:sp>
      <p:sp>
        <p:nvSpPr>
          <p:cNvPr id="8" name="TextBox 7">
            <a:extLst>
              <a:ext uri="{FF2B5EF4-FFF2-40B4-BE49-F238E27FC236}">
                <a16:creationId xmlns:a16="http://schemas.microsoft.com/office/drawing/2014/main" id="{E7F93DFC-3FCC-C860-E97F-90932E693032}"/>
              </a:ext>
            </a:extLst>
          </p:cNvPr>
          <p:cNvSpPr txBox="1"/>
          <p:nvPr/>
        </p:nvSpPr>
        <p:spPr>
          <a:xfrm>
            <a:off x="789214" y="3166732"/>
            <a:ext cx="10564586" cy="1077218"/>
          </a:xfrm>
          <a:prstGeom prst="rect">
            <a:avLst/>
          </a:prstGeom>
          <a:noFill/>
        </p:spPr>
        <p:txBody>
          <a:bodyPr wrap="square">
            <a:spAutoFit/>
          </a:bodyPr>
          <a:lstStyle/>
          <a:p>
            <a:pPr>
              <a:spcAft>
                <a:spcPts val="1200"/>
              </a:spcAft>
            </a:pPr>
            <a:r>
              <a:rPr lang="en-US" altLang="en-US" sz="3200" b="1" dirty="0">
                <a:solidFill>
                  <a:schemeClr val="accent2"/>
                </a:solidFill>
              </a:rPr>
              <a:t>“consent,”</a:t>
            </a:r>
            <a:r>
              <a:rPr lang="en-US" altLang="en-US" sz="3200" dirty="0">
                <a:solidFill>
                  <a:schemeClr val="accent2"/>
                </a:solidFill>
              </a:rPr>
              <a:t> </a:t>
            </a:r>
            <a:r>
              <a:rPr lang="en-US" altLang="en-US" sz="3200" dirty="0"/>
              <a:t>or permission, from the person or property owner,</a:t>
            </a:r>
          </a:p>
        </p:txBody>
      </p:sp>
      <p:sp>
        <p:nvSpPr>
          <p:cNvPr id="10" name="TextBox 9">
            <a:extLst>
              <a:ext uri="{FF2B5EF4-FFF2-40B4-BE49-F238E27FC236}">
                <a16:creationId xmlns:a16="http://schemas.microsoft.com/office/drawing/2014/main" id="{C91B3A0E-E777-1737-8D7B-A9FC2FD6C84F}"/>
              </a:ext>
            </a:extLst>
          </p:cNvPr>
          <p:cNvSpPr txBox="1"/>
          <p:nvPr/>
        </p:nvSpPr>
        <p:spPr>
          <a:xfrm>
            <a:off x="789214" y="4467237"/>
            <a:ext cx="6097656" cy="584775"/>
          </a:xfrm>
          <a:prstGeom prst="rect">
            <a:avLst/>
          </a:prstGeom>
          <a:noFill/>
        </p:spPr>
        <p:txBody>
          <a:bodyPr wrap="square">
            <a:spAutoFit/>
          </a:bodyPr>
          <a:lstStyle/>
          <a:p>
            <a:pPr>
              <a:spcAft>
                <a:spcPts val="1200"/>
              </a:spcAft>
            </a:pPr>
            <a:r>
              <a:rPr lang="en-US" altLang="en-US" sz="3200" dirty="0"/>
              <a:t>or a </a:t>
            </a:r>
            <a:r>
              <a:rPr lang="en-US" altLang="en-US" sz="3200" b="1" dirty="0">
                <a:solidFill>
                  <a:schemeClr val="accent2"/>
                </a:solidFill>
              </a:rPr>
              <a:t>search warrant</a:t>
            </a:r>
            <a:r>
              <a:rPr lang="en-US" altLang="en-US" sz="3200"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a:extLst>
              <a:ext uri="{FF2B5EF4-FFF2-40B4-BE49-F238E27FC236}">
                <a16:creationId xmlns:a16="http://schemas.microsoft.com/office/drawing/2014/main" id="{02556B24-4369-48A3-FB2D-9FFFEEC85A0A}"/>
              </a:ext>
            </a:extLst>
          </p:cNvPr>
          <p:cNvSpPr txBox="1">
            <a:spLocks noChangeArrowheads="1"/>
          </p:cNvSpPr>
          <p:nvPr/>
        </p:nvSpPr>
        <p:spPr bwMode="auto">
          <a:xfrm>
            <a:off x="764098" y="438531"/>
            <a:ext cx="11733846"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4400" b="1" dirty="0">
                <a:latin typeface="Mulish Bold" pitchFamily="2" charset="0"/>
              </a:rPr>
              <a:t>Greenwood’s lawyers appealed his conviction.</a:t>
            </a:r>
            <a:r>
              <a:rPr lang="en-US" altLang="en-US" sz="4000" b="1" dirty="0">
                <a:latin typeface="Mulish Bold" pitchFamily="2" charset="0"/>
              </a:rPr>
              <a:t> </a:t>
            </a:r>
          </a:p>
        </p:txBody>
      </p:sp>
      <p:sp>
        <p:nvSpPr>
          <p:cNvPr id="26631" name="Text Box 7">
            <a:extLst>
              <a:ext uri="{FF2B5EF4-FFF2-40B4-BE49-F238E27FC236}">
                <a16:creationId xmlns:a16="http://schemas.microsoft.com/office/drawing/2014/main" id="{8B207A4C-607A-DC28-5E83-FA92EC0EF211}"/>
              </a:ext>
            </a:extLst>
          </p:cNvPr>
          <p:cNvSpPr txBox="1">
            <a:spLocks noChangeArrowheads="1"/>
          </p:cNvSpPr>
          <p:nvPr/>
        </p:nvSpPr>
        <p:spPr bwMode="auto">
          <a:xfrm>
            <a:off x="1180781" y="2114203"/>
            <a:ext cx="574742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t>They argued that the police had no right to search the trash bags.</a:t>
            </a:r>
          </a:p>
        </p:txBody>
      </p:sp>
      <p:sp>
        <p:nvSpPr>
          <p:cNvPr id="26632" name="Text Box 8">
            <a:extLst>
              <a:ext uri="{FF2B5EF4-FFF2-40B4-BE49-F238E27FC236}">
                <a16:creationId xmlns:a16="http://schemas.microsoft.com/office/drawing/2014/main" id="{9CFC35F4-6F05-008C-DA7A-9F5093258020}"/>
              </a:ext>
            </a:extLst>
          </p:cNvPr>
          <p:cNvSpPr txBox="1">
            <a:spLocks noChangeArrowheads="1"/>
          </p:cNvSpPr>
          <p:nvPr/>
        </p:nvSpPr>
        <p:spPr bwMode="auto">
          <a:xfrm>
            <a:off x="1180781" y="3958967"/>
            <a:ext cx="615306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200" dirty="0"/>
              <a:t>Therefore, the evidence from the trash bags should not have been admitted at the trial.</a:t>
            </a:r>
          </a:p>
        </p:txBody>
      </p:sp>
      <p:pic>
        <p:nvPicPr>
          <p:cNvPr id="9" name="Picture 8" descr="A trash can and a bag&#10;&#10;Description automatically generated">
            <a:extLst>
              <a:ext uri="{FF2B5EF4-FFF2-40B4-BE49-F238E27FC236}">
                <a16:creationId xmlns:a16="http://schemas.microsoft.com/office/drawing/2014/main" id="{B1DFDBB9-A3C9-1FCC-DF9F-549B7D7AE7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7954" y="2553256"/>
            <a:ext cx="3353729" cy="2811424"/>
          </a:xfrm>
          <a:prstGeom prst="rect">
            <a:avLst/>
          </a:prstGeom>
        </p:spPr>
      </p:pic>
      <p:pic>
        <p:nvPicPr>
          <p:cNvPr id="5" name="Picture 4" descr="A red circle with a cross&#10;&#10;Description automatically generated">
            <a:extLst>
              <a:ext uri="{FF2B5EF4-FFF2-40B4-BE49-F238E27FC236}">
                <a16:creationId xmlns:a16="http://schemas.microsoft.com/office/drawing/2014/main" id="{F77DE3F7-3417-654E-4D07-49C6EAABD0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5136" y="2285100"/>
            <a:ext cx="3993490" cy="33477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9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B3CEA8FB-2C39-4E85-A860-0D66EB9A5174}"/>
              </a:ext>
            </a:extLst>
          </p:cNvPr>
          <p:cNvSpPr txBox="1">
            <a:spLocks noChangeArrowheads="1"/>
          </p:cNvSpPr>
          <p:nvPr/>
        </p:nvSpPr>
        <p:spPr bwMode="auto">
          <a:xfrm>
            <a:off x="1684337" y="323671"/>
            <a:ext cx="882332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3600" b="1" dirty="0">
                <a:latin typeface="Mulish Bold" pitchFamily="2" charset="0"/>
              </a:rPr>
              <a:t>Both sides presented oral arguments and briefs to the appeals courts. </a:t>
            </a:r>
          </a:p>
        </p:txBody>
      </p:sp>
      <p:sp>
        <p:nvSpPr>
          <p:cNvPr id="5123" name="Text Box 3">
            <a:extLst>
              <a:ext uri="{FF2B5EF4-FFF2-40B4-BE49-F238E27FC236}">
                <a16:creationId xmlns:a16="http://schemas.microsoft.com/office/drawing/2014/main" id="{FAD182E0-AEF1-EA72-CA87-00F61E7D416C}"/>
              </a:ext>
            </a:extLst>
          </p:cNvPr>
          <p:cNvSpPr txBox="1">
            <a:spLocks noChangeArrowheads="1"/>
          </p:cNvSpPr>
          <p:nvPr/>
        </p:nvSpPr>
        <p:spPr bwMode="auto">
          <a:xfrm>
            <a:off x="1981200" y="2281536"/>
            <a:ext cx="8686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dirty="0"/>
              <a:t>Police did not conduct a “search” as defined by law. A search is a governmental intrusion into something in which a person has </a:t>
            </a:r>
            <a:r>
              <a:rPr lang="en-US" altLang="en-US" sz="2400" b="1" dirty="0">
                <a:latin typeface="Mulish Bold" pitchFamily="2" charset="0"/>
              </a:rPr>
              <a:t>a reasonable expectation of privacy</a:t>
            </a:r>
            <a:r>
              <a:rPr lang="en-US" altLang="en-US" sz="2400" dirty="0"/>
              <a:t>. </a:t>
            </a:r>
          </a:p>
        </p:txBody>
      </p:sp>
      <p:sp>
        <p:nvSpPr>
          <p:cNvPr id="5125" name="Text Box 5">
            <a:extLst>
              <a:ext uri="{FF2B5EF4-FFF2-40B4-BE49-F238E27FC236}">
                <a16:creationId xmlns:a16="http://schemas.microsoft.com/office/drawing/2014/main" id="{5FAA2ACA-5E02-6342-7A5B-39E9FD25BFBE}"/>
              </a:ext>
            </a:extLst>
          </p:cNvPr>
          <p:cNvSpPr txBox="1">
            <a:spLocks noChangeArrowheads="1"/>
          </p:cNvSpPr>
          <p:nvPr/>
        </p:nvSpPr>
        <p:spPr bwMode="auto">
          <a:xfrm>
            <a:off x="1997074" y="3576936"/>
            <a:ext cx="851852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dirty="0"/>
              <a:t>Greenwood had thrown away the evidence. He had no reasonable expectation of privacy in trash bags left on the curb for the trash collector. </a:t>
            </a:r>
          </a:p>
        </p:txBody>
      </p:sp>
      <p:sp>
        <p:nvSpPr>
          <p:cNvPr id="5127" name="Text Box 7">
            <a:extLst>
              <a:ext uri="{FF2B5EF4-FFF2-40B4-BE49-F238E27FC236}">
                <a16:creationId xmlns:a16="http://schemas.microsoft.com/office/drawing/2014/main" id="{75A5BD9E-646B-9750-AC34-2347B60ED6B0}"/>
              </a:ext>
            </a:extLst>
          </p:cNvPr>
          <p:cNvSpPr txBox="1">
            <a:spLocks noChangeArrowheads="1"/>
          </p:cNvSpPr>
          <p:nvPr/>
        </p:nvSpPr>
        <p:spPr bwMode="auto">
          <a:xfrm>
            <a:off x="819150" y="1576931"/>
            <a:ext cx="105537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800" dirty="0"/>
              <a:t>Attorneys for the state of California presented this argument:</a:t>
            </a:r>
          </a:p>
        </p:txBody>
      </p:sp>
      <p:pic>
        <p:nvPicPr>
          <p:cNvPr id="5131" name="Picture 11">
            <a:extLst>
              <a:ext uri="{FF2B5EF4-FFF2-40B4-BE49-F238E27FC236}">
                <a16:creationId xmlns:a16="http://schemas.microsoft.com/office/drawing/2014/main" id="{E19A2C73-BB13-0CC8-23B6-628D1D49EC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6474" y="3680123"/>
            <a:ext cx="889000" cy="430212"/>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a:extLst>
              <a:ext uri="{FF2B5EF4-FFF2-40B4-BE49-F238E27FC236}">
                <a16:creationId xmlns:a16="http://schemas.microsoft.com/office/drawing/2014/main" id="{2D075790-9A30-3FF4-AEC1-D22FA7FF43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6474" y="2281536"/>
            <a:ext cx="889000" cy="430213"/>
          </a:xfrm>
          <a:prstGeom prst="rect">
            <a:avLst/>
          </a:prstGeom>
          <a:noFill/>
          <a:extLst>
            <a:ext uri="{909E8E84-426E-40DD-AFC4-6F175D3DCCD1}">
              <a14:hiddenFill xmlns:a14="http://schemas.microsoft.com/office/drawing/2010/main">
                <a:solidFill>
                  <a:srgbClr val="FFFFFF"/>
                </a:solidFill>
              </a14:hiddenFill>
            </a:ext>
          </a:extLst>
        </p:spPr>
      </p:pic>
      <p:sp>
        <p:nvSpPr>
          <p:cNvPr id="5126" name="Text Box 6">
            <a:extLst>
              <a:ext uri="{FF2B5EF4-FFF2-40B4-BE49-F238E27FC236}">
                <a16:creationId xmlns:a16="http://schemas.microsoft.com/office/drawing/2014/main" id="{4BFF15BD-74C8-B548-3F78-10EBB850831B}"/>
              </a:ext>
            </a:extLst>
          </p:cNvPr>
          <p:cNvSpPr txBox="1">
            <a:spLocks noChangeArrowheads="1"/>
          </p:cNvSpPr>
          <p:nvPr/>
        </p:nvSpPr>
        <p:spPr bwMode="auto">
          <a:xfrm>
            <a:off x="1997074" y="4872335"/>
            <a:ext cx="78327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a:t>Therefore, the police did not conduct a search.</a:t>
            </a:r>
          </a:p>
        </p:txBody>
      </p:sp>
      <p:pic>
        <p:nvPicPr>
          <p:cNvPr id="5133" name="Picture 13">
            <a:extLst>
              <a:ext uri="{FF2B5EF4-FFF2-40B4-BE49-F238E27FC236}">
                <a16:creationId xmlns:a16="http://schemas.microsoft.com/office/drawing/2014/main" id="{84086E67-BE48-B68C-E584-3A561329BD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874" y="4872336"/>
            <a:ext cx="889000" cy="43021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3">
            <a:extLst>
              <a:ext uri="{FF2B5EF4-FFF2-40B4-BE49-F238E27FC236}">
                <a16:creationId xmlns:a16="http://schemas.microsoft.com/office/drawing/2014/main" id="{DCD89085-6C93-BB55-214B-E1612D5A40F0}"/>
              </a:ext>
            </a:extLst>
          </p:cNvPr>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22167" y="4446843"/>
            <a:ext cx="1999333" cy="208748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6247836-3225-4987-674C-348ECDA612A3}"/>
              </a:ext>
            </a:extLst>
          </p:cNvPr>
          <p:cNvSpPr/>
          <p:nvPr/>
        </p:nvSpPr>
        <p:spPr>
          <a:xfrm>
            <a:off x="9950856" y="5040230"/>
            <a:ext cx="1332689" cy="1494099"/>
          </a:xfrm>
          <a:prstGeom prst="rect">
            <a:avLst/>
          </a:prstGeom>
          <a:solidFill>
            <a:srgbClr val="1235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Man with solid fill">
            <a:extLst>
              <a:ext uri="{FF2B5EF4-FFF2-40B4-BE49-F238E27FC236}">
                <a16:creationId xmlns:a16="http://schemas.microsoft.com/office/drawing/2014/main" id="{9069CAB2-455C-B6A2-AE11-C5EFF1C94EC0}"/>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9924915" y="5149759"/>
            <a:ext cx="1384570" cy="13845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132"/>
                                        </p:tgtEl>
                                        <p:attrNameLst>
                                          <p:attrName>style.visibility</p:attrName>
                                        </p:attrNameLst>
                                      </p:cBhvr>
                                      <p:to>
                                        <p:strVal val="visible"/>
                                      </p:to>
                                    </p:set>
                                    <p:anim calcmode="lin" valueType="num">
                                      <p:cBhvr additive="base">
                                        <p:cTn id="7" dur="500" fill="hold"/>
                                        <p:tgtEl>
                                          <p:spTgt spid="5132"/>
                                        </p:tgtEl>
                                        <p:attrNameLst>
                                          <p:attrName>ppt_x</p:attrName>
                                        </p:attrNameLst>
                                      </p:cBhvr>
                                      <p:tavLst>
                                        <p:tav tm="0">
                                          <p:val>
                                            <p:strVal val="0-#ppt_w/2"/>
                                          </p:val>
                                        </p:tav>
                                        <p:tav tm="100000">
                                          <p:val>
                                            <p:strVal val="#ppt_x"/>
                                          </p:val>
                                        </p:tav>
                                      </p:tavLst>
                                    </p:anim>
                                    <p:anim calcmode="lin" valueType="num">
                                      <p:cBhvr additive="base">
                                        <p:cTn id="8" dur="500" fill="hold"/>
                                        <p:tgtEl>
                                          <p:spTgt spid="513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ip.wav"/>
                                        </p:tgtEl>
                                      </p:cMediaNode>
                                    </p:audio>
                                  </p:subTnLst>
                                </p:cTn>
                              </p:par>
                            </p:childTnLst>
                          </p:cTn>
                        </p:par>
                        <p:par>
                          <p:cTn id="9" fill="hold" nodeType="afterGroup">
                            <p:stCondLst>
                              <p:cond delay="500"/>
                            </p:stCondLst>
                            <p:childTnLst>
                              <p:par>
                                <p:cTn id="10" presetID="1" presetClass="entr" presetSubtype="0" fill="hold" nodeType="afterEffect">
                                  <p:stCondLst>
                                    <p:cond delay="0"/>
                                  </p:stCondLst>
                                  <p:childTnLst>
                                    <p:set>
                                      <p:cBhvr>
                                        <p:cTn id="11" dur="1" fill="hold">
                                          <p:stCondLst>
                                            <p:cond delay="499"/>
                                          </p:stCondLst>
                                        </p:cTn>
                                        <p:tgtEl>
                                          <p:spTgt spid="512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nodeType="clickEffect">
                                  <p:stCondLst>
                                    <p:cond delay="0"/>
                                  </p:stCondLst>
                                  <p:childTnLst>
                                    <p:set>
                                      <p:cBhvr>
                                        <p:cTn id="15" dur="1" fill="hold">
                                          <p:stCondLst>
                                            <p:cond delay="0"/>
                                          </p:stCondLst>
                                        </p:cTn>
                                        <p:tgtEl>
                                          <p:spTgt spid="5131"/>
                                        </p:tgtEl>
                                        <p:attrNameLst>
                                          <p:attrName>style.visibility</p:attrName>
                                        </p:attrNameLst>
                                      </p:cBhvr>
                                      <p:to>
                                        <p:strVal val="visible"/>
                                      </p:to>
                                    </p:set>
                                    <p:anim calcmode="lin" valueType="num">
                                      <p:cBhvr additive="base">
                                        <p:cTn id="16" dur="500" fill="hold"/>
                                        <p:tgtEl>
                                          <p:spTgt spid="5131"/>
                                        </p:tgtEl>
                                        <p:attrNameLst>
                                          <p:attrName>ppt_x</p:attrName>
                                        </p:attrNameLst>
                                      </p:cBhvr>
                                      <p:tavLst>
                                        <p:tav tm="0">
                                          <p:val>
                                            <p:strVal val="0-#ppt_w/2"/>
                                          </p:val>
                                        </p:tav>
                                        <p:tav tm="100000">
                                          <p:val>
                                            <p:strVal val="#ppt_x"/>
                                          </p:val>
                                        </p:tav>
                                      </p:tavLst>
                                    </p:anim>
                                    <p:anim calcmode="lin" valueType="num">
                                      <p:cBhvr additive="base">
                                        <p:cTn id="17" dur="500" fill="hold"/>
                                        <p:tgtEl>
                                          <p:spTgt spid="51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3" name="whip.wav"/>
                                        </p:tgtEl>
                                      </p:cMediaNode>
                                    </p:audio>
                                  </p:subTnLst>
                                </p:cTn>
                              </p:par>
                            </p:childTnLst>
                          </p:cTn>
                        </p:par>
                        <p:par>
                          <p:cTn id="18" fill="hold" nodeType="afterGroup">
                            <p:stCondLst>
                              <p:cond delay="500"/>
                            </p:stCondLst>
                            <p:childTnLst>
                              <p:par>
                                <p:cTn id="19" presetID="1" presetClass="entr" presetSubtype="0" fill="hold" nodeType="afterEffect">
                                  <p:stCondLst>
                                    <p:cond delay="0"/>
                                  </p:stCondLst>
                                  <p:childTnLst>
                                    <p:set>
                                      <p:cBhvr>
                                        <p:cTn id="20" dur="1" fill="hold">
                                          <p:stCondLst>
                                            <p:cond delay="499"/>
                                          </p:stCondLst>
                                        </p:cTn>
                                        <p:tgtEl>
                                          <p:spTgt spid="512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5133"/>
                                        </p:tgtEl>
                                        <p:attrNameLst>
                                          <p:attrName>style.visibility</p:attrName>
                                        </p:attrNameLst>
                                      </p:cBhvr>
                                      <p:to>
                                        <p:strVal val="visible"/>
                                      </p:to>
                                    </p:set>
                                    <p:anim calcmode="lin" valueType="num">
                                      <p:cBhvr additive="base">
                                        <p:cTn id="25" dur="500" fill="hold"/>
                                        <p:tgtEl>
                                          <p:spTgt spid="5133"/>
                                        </p:tgtEl>
                                        <p:attrNameLst>
                                          <p:attrName>ppt_x</p:attrName>
                                        </p:attrNameLst>
                                      </p:cBhvr>
                                      <p:tavLst>
                                        <p:tav tm="0">
                                          <p:val>
                                            <p:strVal val="0-#ppt_w/2"/>
                                          </p:val>
                                        </p:tav>
                                        <p:tav tm="100000">
                                          <p:val>
                                            <p:strVal val="#ppt_x"/>
                                          </p:val>
                                        </p:tav>
                                      </p:tavLst>
                                    </p:anim>
                                    <p:anim calcmode="lin" valueType="num">
                                      <p:cBhvr additive="base">
                                        <p:cTn id="26" dur="500" fill="hold"/>
                                        <p:tgtEl>
                                          <p:spTgt spid="51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ip.wav"/>
                                        </p:tgtEl>
                                      </p:cMediaNode>
                                    </p:audio>
                                  </p:subTnLst>
                                </p:cTn>
                              </p:par>
                            </p:childTnLst>
                          </p:cTn>
                        </p:par>
                        <p:par>
                          <p:cTn id="27" fill="hold" nodeType="afterGroup">
                            <p:stCondLst>
                              <p:cond delay="500"/>
                            </p:stCondLst>
                            <p:childTnLst>
                              <p:par>
                                <p:cTn id="28" presetID="1" presetClass="entr" presetSubtype="0" fill="hold" nodeType="afterEffect">
                                  <p:stCondLst>
                                    <p:cond delay="0"/>
                                  </p:stCondLst>
                                  <p:childTnLst>
                                    <p:set>
                                      <p:cBhvr>
                                        <p:cTn id="29" dur="1" fill="hold">
                                          <p:stCondLst>
                                            <p:cond delay="499"/>
                                          </p:stCondLst>
                                        </p:cTn>
                                        <p:tgtEl>
                                          <p:spTgt spid="5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43A17311-9567-9813-44EC-AD16D849CD62}"/>
              </a:ext>
            </a:extLst>
          </p:cNvPr>
          <p:cNvSpPr txBox="1">
            <a:spLocks noChangeArrowheads="1"/>
          </p:cNvSpPr>
          <p:nvPr/>
        </p:nvSpPr>
        <p:spPr bwMode="auto">
          <a:xfrm>
            <a:off x="2407748" y="3229944"/>
            <a:ext cx="87061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dirty="0"/>
              <a:t>Therefore, the police did conduct a search, which they had no right to do.</a:t>
            </a:r>
          </a:p>
        </p:txBody>
      </p:sp>
      <p:pic>
        <p:nvPicPr>
          <p:cNvPr id="23555" name="Picture 3">
            <a:extLst>
              <a:ext uri="{FF2B5EF4-FFF2-40B4-BE49-F238E27FC236}">
                <a16:creationId xmlns:a16="http://schemas.microsoft.com/office/drawing/2014/main" id="{637AF865-5805-4791-53C4-C73398E336F6}"/>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36324" y="4572000"/>
            <a:ext cx="1999333" cy="2087486"/>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a:extLst>
              <a:ext uri="{FF2B5EF4-FFF2-40B4-BE49-F238E27FC236}">
                <a16:creationId xmlns:a16="http://schemas.microsoft.com/office/drawing/2014/main" id="{24570B5D-B33B-FD06-B033-BE90E402D1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570" y="3451917"/>
            <a:ext cx="1131455" cy="430212"/>
          </a:xfrm>
          <a:prstGeom prst="rect">
            <a:avLst/>
          </a:prstGeom>
          <a:noFill/>
          <a:extLst>
            <a:ext uri="{909E8E84-426E-40DD-AFC4-6F175D3DCCD1}">
              <a14:hiddenFill xmlns:a14="http://schemas.microsoft.com/office/drawing/2010/main">
                <a:solidFill>
                  <a:srgbClr val="FFFFFF"/>
                </a:solidFill>
              </a14:hiddenFill>
            </a:ext>
          </a:extLst>
        </p:spPr>
      </p:pic>
      <p:pic>
        <p:nvPicPr>
          <p:cNvPr id="23557" name="Picture 5">
            <a:extLst>
              <a:ext uri="{FF2B5EF4-FFF2-40B4-BE49-F238E27FC236}">
                <a16:creationId xmlns:a16="http://schemas.microsoft.com/office/drawing/2014/main" id="{A7EDD83B-7774-9D78-6513-0716EF1CFA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570" y="2182929"/>
            <a:ext cx="1131455" cy="430213"/>
          </a:xfrm>
          <a:prstGeom prst="rect">
            <a:avLst/>
          </a:prstGeom>
          <a:noFill/>
          <a:extLst>
            <a:ext uri="{909E8E84-426E-40DD-AFC4-6F175D3DCCD1}">
              <a14:hiddenFill xmlns:a14="http://schemas.microsoft.com/office/drawing/2010/main">
                <a:solidFill>
                  <a:srgbClr val="FFFFFF"/>
                </a:solidFill>
              </a14:hiddenFill>
            </a:ext>
          </a:extLst>
        </p:spPr>
      </p:pic>
      <p:sp>
        <p:nvSpPr>
          <p:cNvPr id="23558" name="Text Box 6">
            <a:extLst>
              <a:ext uri="{FF2B5EF4-FFF2-40B4-BE49-F238E27FC236}">
                <a16:creationId xmlns:a16="http://schemas.microsoft.com/office/drawing/2014/main" id="{A6DA850D-F6B7-FE41-B43C-DD9B41F2C1DA}"/>
              </a:ext>
            </a:extLst>
          </p:cNvPr>
          <p:cNvSpPr txBox="1">
            <a:spLocks noChangeArrowheads="1"/>
          </p:cNvSpPr>
          <p:nvPr/>
        </p:nvSpPr>
        <p:spPr bwMode="auto">
          <a:xfrm>
            <a:off x="1608932" y="260262"/>
            <a:ext cx="8991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3600" b="1" dirty="0">
                <a:latin typeface="Mulish Bold" pitchFamily="2" charset="0"/>
              </a:rPr>
              <a:t>Greenwood’s lawyers presented this argument to the appeals court: </a:t>
            </a:r>
          </a:p>
        </p:txBody>
      </p:sp>
      <p:sp>
        <p:nvSpPr>
          <p:cNvPr id="23559" name="Rectangle 7">
            <a:extLst>
              <a:ext uri="{FF2B5EF4-FFF2-40B4-BE49-F238E27FC236}">
                <a16:creationId xmlns:a16="http://schemas.microsoft.com/office/drawing/2014/main" id="{2D7A32DF-ADA0-4A03-9A7E-9D7031FBB6EE}"/>
              </a:ext>
            </a:extLst>
          </p:cNvPr>
          <p:cNvSpPr>
            <a:spLocks noChangeArrowheads="1"/>
          </p:cNvSpPr>
          <p:nvPr/>
        </p:nvSpPr>
        <p:spPr bwMode="auto">
          <a:xfrm>
            <a:off x="2407748" y="1982536"/>
            <a:ext cx="7467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a:t>Greenwood did have a reasonable expectation of privacy of these bags. </a:t>
            </a:r>
          </a:p>
        </p:txBody>
      </p:sp>
      <p:sp>
        <p:nvSpPr>
          <p:cNvPr id="4" name="Rectangle 3">
            <a:extLst>
              <a:ext uri="{FF2B5EF4-FFF2-40B4-BE49-F238E27FC236}">
                <a16:creationId xmlns:a16="http://schemas.microsoft.com/office/drawing/2014/main" id="{667396ED-DE27-0D78-B2A0-498AE6304F3C}"/>
              </a:ext>
            </a:extLst>
          </p:cNvPr>
          <p:cNvSpPr/>
          <p:nvPr/>
        </p:nvSpPr>
        <p:spPr>
          <a:xfrm>
            <a:off x="9465013" y="5165387"/>
            <a:ext cx="1332689" cy="1494099"/>
          </a:xfrm>
          <a:prstGeom prst="rect">
            <a:avLst/>
          </a:prstGeom>
          <a:solidFill>
            <a:srgbClr val="1235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Man with solid fill">
            <a:extLst>
              <a:ext uri="{FF2B5EF4-FFF2-40B4-BE49-F238E27FC236}">
                <a16:creationId xmlns:a16="http://schemas.microsoft.com/office/drawing/2014/main" id="{F85B89C4-08F0-45EE-EB71-8F85C1A9B15A}"/>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9439072" y="5274916"/>
            <a:ext cx="1384570" cy="13845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nodeType="clickEffect">
                                  <p:stCondLst>
                                    <p:cond delay="0"/>
                                  </p:stCondLst>
                                  <p:childTnLst>
                                    <p:set>
                                      <p:cBhvr>
                                        <p:cTn id="6" dur="1" fill="hold">
                                          <p:stCondLst>
                                            <p:cond delay="0"/>
                                          </p:stCondLst>
                                        </p:cTn>
                                        <p:tgtEl>
                                          <p:spTgt spid="23557"/>
                                        </p:tgtEl>
                                        <p:attrNameLst>
                                          <p:attrName>style.visibility</p:attrName>
                                        </p:attrNameLst>
                                      </p:cBhvr>
                                      <p:to>
                                        <p:strVal val="visible"/>
                                      </p:to>
                                    </p:set>
                                    <p:anim calcmode="lin" valueType="num">
                                      <p:cBhvr additive="base">
                                        <p:cTn id="7" dur="500"/>
                                        <p:tgtEl>
                                          <p:spTgt spid="23557"/>
                                        </p:tgtEl>
                                        <p:attrNameLst>
                                          <p:attrName>ppt_x</p:attrName>
                                        </p:attrNameLst>
                                      </p:cBhvr>
                                      <p:tavLst>
                                        <p:tav tm="0">
                                          <p:val>
                                            <p:strVal val="#ppt_x+#ppt_w*1.125000"/>
                                          </p:val>
                                        </p:tav>
                                        <p:tav tm="100000">
                                          <p:val>
                                            <p:strVal val="#ppt_x"/>
                                          </p:val>
                                        </p:tav>
                                      </p:tavLst>
                                    </p:anim>
                                    <p:animEffect transition="in" filter="wipe(left)">
                                      <p:cBhvr>
                                        <p:cTn id="8" dur="500"/>
                                        <p:tgtEl>
                                          <p:spTgt spid="23557"/>
                                        </p:tgtEl>
                                      </p:cBhvr>
                                    </p:animEffect>
                                  </p:childTnLst>
                                  <p:subTnLst>
                                    <p:audio>
                                      <p:cMediaNode>
                                        <p:cTn display="0" masterRel="sameClick">
                                          <p:stCondLst>
                                            <p:cond evt="begin" delay="0">
                                              <p:tn val="5"/>
                                            </p:cond>
                                          </p:stCondLst>
                                          <p:endCondLst>
                                            <p:cond evt="onStopAudio" delay="0">
                                              <p:tgtEl>
                                                <p:sldTgt/>
                                              </p:tgtEl>
                                            </p:cond>
                                          </p:endCondLst>
                                        </p:cTn>
                                        <p:tgtEl>
                                          <p:sndTgt r:embed="rId3" name="whip.wav"/>
                                        </p:tgtEl>
                                      </p:cMediaNode>
                                    </p:audio>
                                  </p:subTnLst>
                                </p:cTn>
                              </p:par>
                            </p:childTnLst>
                          </p:cTn>
                        </p:par>
                        <p:par>
                          <p:cTn id="9" fill="hold" nodeType="afterGroup">
                            <p:stCondLst>
                              <p:cond delay="500"/>
                            </p:stCondLst>
                            <p:childTnLst>
                              <p:par>
                                <p:cTn id="10" presetID="1" presetClass="entr" presetSubtype="0" fill="hold" nodeType="afterEffect">
                                  <p:stCondLst>
                                    <p:cond delay="0"/>
                                  </p:stCondLst>
                                  <p:childTnLst>
                                    <p:set>
                                      <p:cBhvr>
                                        <p:cTn id="11" dur="1" fill="hold">
                                          <p:stCondLst>
                                            <p:cond delay="499"/>
                                          </p:stCondLst>
                                        </p:cTn>
                                        <p:tgtEl>
                                          <p:spTgt spid="23559"/>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2" fill="hold" nodeType="clickEffect">
                                  <p:stCondLst>
                                    <p:cond delay="0"/>
                                  </p:stCondLst>
                                  <p:childTnLst>
                                    <p:set>
                                      <p:cBhvr>
                                        <p:cTn id="15" dur="1" fill="hold">
                                          <p:stCondLst>
                                            <p:cond delay="0"/>
                                          </p:stCondLst>
                                        </p:cTn>
                                        <p:tgtEl>
                                          <p:spTgt spid="23556"/>
                                        </p:tgtEl>
                                        <p:attrNameLst>
                                          <p:attrName>style.visibility</p:attrName>
                                        </p:attrNameLst>
                                      </p:cBhvr>
                                      <p:to>
                                        <p:strVal val="visible"/>
                                      </p:to>
                                    </p:set>
                                    <p:anim calcmode="lin" valueType="num">
                                      <p:cBhvr additive="base">
                                        <p:cTn id="16" dur="500"/>
                                        <p:tgtEl>
                                          <p:spTgt spid="23556"/>
                                        </p:tgtEl>
                                        <p:attrNameLst>
                                          <p:attrName>ppt_x</p:attrName>
                                        </p:attrNameLst>
                                      </p:cBhvr>
                                      <p:tavLst>
                                        <p:tav tm="0">
                                          <p:val>
                                            <p:strVal val="#ppt_x+#ppt_w*1.125000"/>
                                          </p:val>
                                        </p:tav>
                                        <p:tav tm="100000">
                                          <p:val>
                                            <p:strVal val="#ppt_x"/>
                                          </p:val>
                                        </p:tav>
                                      </p:tavLst>
                                    </p:anim>
                                    <p:animEffect transition="in" filter="wipe(left)">
                                      <p:cBhvr>
                                        <p:cTn id="17" dur="500"/>
                                        <p:tgtEl>
                                          <p:spTgt spid="23556"/>
                                        </p:tgtEl>
                                      </p:cBhvr>
                                    </p:animEffect>
                                  </p:childTnLst>
                                  <p:subTnLst>
                                    <p:audio>
                                      <p:cMediaNode>
                                        <p:cTn display="0" masterRel="sameClick">
                                          <p:stCondLst>
                                            <p:cond evt="begin" delay="0">
                                              <p:tn val="14"/>
                                            </p:cond>
                                          </p:stCondLst>
                                          <p:endCondLst>
                                            <p:cond evt="onStopAudio" delay="0">
                                              <p:tgtEl>
                                                <p:sldTgt/>
                                              </p:tgtEl>
                                            </p:cond>
                                          </p:endCondLst>
                                        </p:cTn>
                                        <p:tgtEl>
                                          <p:sndTgt r:embed="rId3" name="whip.wav"/>
                                        </p:tgtEl>
                                      </p:cMediaNode>
                                    </p:audio>
                                  </p:subTnLst>
                                </p:cTn>
                              </p:par>
                            </p:childTnLst>
                          </p:cTn>
                        </p:par>
                        <p:par>
                          <p:cTn id="18" fill="hold" nodeType="afterGroup">
                            <p:stCondLst>
                              <p:cond delay="500"/>
                            </p:stCondLst>
                            <p:childTnLst>
                              <p:par>
                                <p:cTn id="19" presetID="1" presetClass="entr" presetSubtype="0" fill="hold" nodeType="afterEffect">
                                  <p:stCondLst>
                                    <p:cond delay="0"/>
                                  </p:stCondLst>
                                  <p:childTnLst>
                                    <p:set>
                                      <p:cBhvr>
                                        <p:cTn id="20" dur="1" fill="hold">
                                          <p:stCondLst>
                                            <p:cond delay="499"/>
                                          </p:stCondLst>
                                        </p:cTn>
                                        <p:tgtEl>
                                          <p:spTgt spid="235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Picture 10">
            <a:extLst>
              <a:ext uri="{FF2B5EF4-FFF2-40B4-BE49-F238E27FC236}">
                <a16:creationId xmlns:a16="http://schemas.microsoft.com/office/drawing/2014/main" id="{17D4B1F4-14BC-FBEB-5B31-8B3852BC0A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6193" y="5048311"/>
            <a:ext cx="947738" cy="990600"/>
          </a:xfrm>
          <a:prstGeom prst="rect">
            <a:avLst/>
          </a:prstGeom>
          <a:noFill/>
          <a:extLst>
            <a:ext uri="{909E8E84-426E-40DD-AFC4-6F175D3DCCD1}">
              <a14:hiddenFill xmlns:a14="http://schemas.microsoft.com/office/drawing/2010/main">
                <a:solidFill>
                  <a:srgbClr val="FFFFFF"/>
                </a:solidFill>
              </a14:hiddenFill>
            </a:ext>
          </a:extLst>
        </p:spPr>
      </p:pic>
      <p:sp>
        <p:nvSpPr>
          <p:cNvPr id="6162" name="AutoShape 18">
            <a:extLst>
              <a:ext uri="{FF2B5EF4-FFF2-40B4-BE49-F238E27FC236}">
                <a16:creationId xmlns:a16="http://schemas.microsoft.com/office/drawing/2014/main" id="{4F4316F9-6279-77B2-F72F-819D5A33884A}"/>
              </a:ext>
            </a:extLst>
          </p:cNvPr>
          <p:cNvSpPr>
            <a:spLocks/>
          </p:cNvSpPr>
          <p:nvPr/>
        </p:nvSpPr>
        <p:spPr bwMode="auto">
          <a:xfrm flipH="1">
            <a:off x="2268340" y="5288663"/>
            <a:ext cx="1066800" cy="461665"/>
          </a:xfrm>
          <a:prstGeom prst="borderCallout1">
            <a:avLst>
              <a:gd name="adj1" fmla="val 26083"/>
              <a:gd name="adj2" fmla="val -7144"/>
              <a:gd name="adj3" fmla="val 64130"/>
              <a:gd name="adj4" fmla="val -58185"/>
            </a:avLst>
          </a:prstGeom>
          <a:solidFill>
            <a:srgbClr val="FF0000"/>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
        <p:nvSpPr>
          <p:cNvPr id="6146" name="Text Box 2">
            <a:extLst>
              <a:ext uri="{FF2B5EF4-FFF2-40B4-BE49-F238E27FC236}">
                <a16:creationId xmlns:a16="http://schemas.microsoft.com/office/drawing/2014/main" id="{57CC8DC8-82F8-F9C0-4DA3-3C1ED03B8EB1}"/>
              </a:ext>
            </a:extLst>
          </p:cNvPr>
          <p:cNvSpPr txBox="1">
            <a:spLocks noChangeArrowheads="1"/>
          </p:cNvSpPr>
          <p:nvPr/>
        </p:nvSpPr>
        <p:spPr bwMode="auto">
          <a:xfrm>
            <a:off x="761652" y="588774"/>
            <a:ext cx="499457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3200" b="1" dirty="0">
                <a:latin typeface="Mulish Bold" pitchFamily="2" charset="0"/>
              </a:rPr>
              <a:t>The case went through the appeals process.</a:t>
            </a:r>
          </a:p>
        </p:txBody>
      </p:sp>
      <p:sp>
        <p:nvSpPr>
          <p:cNvPr id="6147" name="Text Box 3">
            <a:extLst>
              <a:ext uri="{FF2B5EF4-FFF2-40B4-BE49-F238E27FC236}">
                <a16:creationId xmlns:a16="http://schemas.microsoft.com/office/drawing/2014/main" id="{7835D795-5B3B-D64E-B3BA-4E84784789D1}"/>
              </a:ext>
            </a:extLst>
          </p:cNvPr>
          <p:cNvSpPr txBox="1">
            <a:spLocks noChangeArrowheads="1"/>
          </p:cNvSpPr>
          <p:nvPr/>
        </p:nvSpPr>
        <p:spPr bwMode="auto">
          <a:xfrm>
            <a:off x="6334125" y="1761734"/>
            <a:ext cx="5486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a:t>So the state of California appealed the case to the U.S. Supreme Court.</a:t>
            </a:r>
          </a:p>
        </p:txBody>
      </p:sp>
      <p:sp>
        <p:nvSpPr>
          <p:cNvPr id="6148" name="Text Box 4">
            <a:extLst>
              <a:ext uri="{FF2B5EF4-FFF2-40B4-BE49-F238E27FC236}">
                <a16:creationId xmlns:a16="http://schemas.microsoft.com/office/drawing/2014/main" id="{6605AAA3-A866-6076-D5FA-5585A74DB7B7}"/>
              </a:ext>
            </a:extLst>
          </p:cNvPr>
          <p:cNvSpPr txBox="1">
            <a:spLocks noChangeArrowheads="1"/>
          </p:cNvSpPr>
          <p:nvPr/>
        </p:nvSpPr>
        <p:spPr bwMode="auto">
          <a:xfrm>
            <a:off x="3200400" y="4114801"/>
            <a:ext cx="7620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a:t>The state then appealed to the California Supreme Court.</a:t>
            </a:r>
            <a:r>
              <a:rPr lang="en-US" altLang="en-US"/>
              <a:t>  </a:t>
            </a:r>
          </a:p>
        </p:txBody>
      </p:sp>
      <p:sp>
        <p:nvSpPr>
          <p:cNvPr id="6149" name="Text Box 5">
            <a:extLst>
              <a:ext uri="{FF2B5EF4-FFF2-40B4-BE49-F238E27FC236}">
                <a16:creationId xmlns:a16="http://schemas.microsoft.com/office/drawing/2014/main" id="{81994761-D8FB-0D29-7B89-B5A0606CC803}"/>
              </a:ext>
            </a:extLst>
          </p:cNvPr>
          <p:cNvSpPr txBox="1">
            <a:spLocks noChangeArrowheads="1"/>
          </p:cNvSpPr>
          <p:nvPr/>
        </p:nvSpPr>
        <p:spPr bwMode="auto">
          <a:xfrm>
            <a:off x="2268340" y="6107203"/>
            <a:ext cx="59340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000"/>
              <a:t>First, it went to the California Court of Appeals.</a:t>
            </a:r>
            <a:r>
              <a:rPr lang="en-US" altLang="en-US"/>
              <a:t> </a:t>
            </a:r>
          </a:p>
        </p:txBody>
      </p:sp>
      <p:sp>
        <p:nvSpPr>
          <p:cNvPr id="6152" name="Text Box 8">
            <a:extLst>
              <a:ext uri="{FF2B5EF4-FFF2-40B4-BE49-F238E27FC236}">
                <a16:creationId xmlns:a16="http://schemas.microsoft.com/office/drawing/2014/main" id="{4D257AA8-89FC-B11B-CBE1-6C05206656EC}"/>
              </a:ext>
            </a:extLst>
          </p:cNvPr>
          <p:cNvSpPr txBox="1">
            <a:spLocks noChangeArrowheads="1"/>
          </p:cNvSpPr>
          <p:nvPr/>
        </p:nvSpPr>
        <p:spPr bwMode="auto">
          <a:xfrm>
            <a:off x="2768062" y="4674620"/>
            <a:ext cx="4495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a:t>This court ruled in favor of Greenwood.</a:t>
            </a:r>
          </a:p>
        </p:txBody>
      </p:sp>
      <p:sp>
        <p:nvSpPr>
          <p:cNvPr id="6153" name="Text Box 9">
            <a:extLst>
              <a:ext uri="{FF2B5EF4-FFF2-40B4-BE49-F238E27FC236}">
                <a16:creationId xmlns:a16="http://schemas.microsoft.com/office/drawing/2014/main" id="{BFD1B2EF-0EE3-D26B-E5D3-EB677FB329DC}"/>
              </a:ext>
            </a:extLst>
          </p:cNvPr>
          <p:cNvSpPr txBox="1">
            <a:spLocks noChangeArrowheads="1"/>
          </p:cNvSpPr>
          <p:nvPr/>
        </p:nvSpPr>
        <p:spPr bwMode="auto">
          <a:xfrm>
            <a:off x="3998458" y="2693940"/>
            <a:ext cx="5114925"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0000"/>
              </a:lnSpc>
            </a:pPr>
            <a:r>
              <a:rPr lang="en-US" altLang="en-US"/>
              <a:t>This court also ruled in favor of Greenwood.</a:t>
            </a:r>
            <a:endParaRPr lang="en-US" altLang="en-US" sz="2800"/>
          </a:p>
        </p:txBody>
      </p:sp>
      <p:pic>
        <p:nvPicPr>
          <p:cNvPr id="6155" name="Picture 11">
            <a:extLst>
              <a:ext uri="{FF2B5EF4-FFF2-40B4-BE49-F238E27FC236}">
                <a16:creationId xmlns:a16="http://schemas.microsoft.com/office/drawing/2014/main" id="{1ECB59AD-F822-8059-0533-7BE756B23B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1531" y="5046693"/>
            <a:ext cx="947738" cy="990600"/>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a:extLst>
              <a:ext uri="{FF2B5EF4-FFF2-40B4-BE49-F238E27FC236}">
                <a16:creationId xmlns:a16="http://schemas.microsoft.com/office/drawing/2014/main" id="{366FB6A5-D175-015E-00AD-2516073050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60530" y="3045887"/>
            <a:ext cx="1239058" cy="992711"/>
          </a:xfrm>
          <a:prstGeom prst="rect">
            <a:avLst/>
          </a:prstGeom>
          <a:noFill/>
          <a:extLst>
            <a:ext uri="{909E8E84-426E-40DD-AFC4-6F175D3DCCD1}">
              <a14:hiddenFill xmlns:a14="http://schemas.microsoft.com/office/drawing/2010/main">
                <a:solidFill>
                  <a:srgbClr val="FFFFFF"/>
                </a:solidFill>
              </a14:hiddenFill>
            </a:ext>
          </a:extLst>
        </p:spPr>
      </p:pic>
      <p:pic>
        <p:nvPicPr>
          <p:cNvPr id="6157" name="Picture 13">
            <a:extLst>
              <a:ext uri="{FF2B5EF4-FFF2-40B4-BE49-F238E27FC236}">
                <a16:creationId xmlns:a16="http://schemas.microsoft.com/office/drawing/2014/main" id="{6C48F4B1-C1AC-1C03-5778-1090A3A8D17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52624" y="3045887"/>
            <a:ext cx="1239058" cy="992711"/>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a:extLst>
              <a:ext uri="{FF2B5EF4-FFF2-40B4-BE49-F238E27FC236}">
                <a16:creationId xmlns:a16="http://schemas.microsoft.com/office/drawing/2014/main" id="{4B41178E-BB89-3505-274B-E32BC747D2B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90050" y="402538"/>
            <a:ext cx="1878013" cy="1301750"/>
          </a:xfrm>
          <a:prstGeom prst="rect">
            <a:avLst/>
          </a:prstGeom>
          <a:noFill/>
          <a:extLst>
            <a:ext uri="{909E8E84-426E-40DD-AFC4-6F175D3DCCD1}">
              <a14:hiddenFill xmlns:a14="http://schemas.microsoft.com/office/drawing/2010/main">
                <a:solidFill>
                  <a:srgbClr val="FFFFFF"/>
                </a:solidFill>
              </a14:hiddenFill>
            </a:ext>
          </a:extLst>
        </p:spPr>
      </p:pic>
      <p:sp>
        <p:nvSpPr>
          <p:cNvPr id="6161" name="Text Box 17">
            <a:extLst>
              <a:ext uri="{FF2B5EF4-FFF2-40B4-BE49-F238E27FC236}">
                <a16:creationId xmlns:a16="http://schemas.microsoft.com/office/drawing/2014/main" id="{11057457-B9EF-A85F-D9A8-E023183AEC36}"/>
              </a:ext>
            </a:extLst>
          </p:cNvPr>
          <p:cNvSpPr txBox="1">
            <a:spLocks noChangeArrowheads="1"/>
          </p:cNvSpPr>
          <p:nvPr/>
        </p:nvSpPr>
        <p:spPr bwMode="auto">
          <a:xfrm flipH="1">
            <a:off x="2268340" y="5313917"/>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t>Winner</a:t>
            </a:r>
            <a:endParaRPr lang="en-US" altLang="en-US"/>
          </a:p>
        </p:txBody>
      </p:sp>
      <p:sp>
        <p:nvSpPr>
          <p:cNvPr id="6165" name="AutoShape 21">
            <a:extLst>
              <a:ext uri="{FF2B5EF4-FFF2-40B4-BE49-F238E27FC236}">
                <a16:creationId xmlns:a16="http://schemas.microsoft.com/office/drawing/2014/main" id="{102C65DA-AC1B-3D67-1CB6-0BF50E8576E2}"/>
              </a:ext>
            </a:extLst>
          </p:cNvPr>
          <p:cNvSpPr>
            <a:spLocks/>
          </p:cNvSpPr>
          <p:nvPr/>
        </p:nvSpPr>
        <p:spPr bwMode="auto">
          <a:xfrm>
            <a:off x="7357002" y="3308663"/>
            <a:ext cx="1163109" cy="429602"/>
          </a:xfrm>
          <a:prstGeom prst="borderCallout1">
            <a:avLst>
              <a:gd name="adj1" fmla="val 22222"/>
              <a:gd name="adj2" fmla="val -7019"/>
              <a:gd name="adj3" fmla="val 57718"/>
              <a:gd name="adj4" fmla="val -54824"/>
            </a:avLst>
          </a:prstGeom>
          <a:solidFill>
            <a:srgbClr val="FF0000"/>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ltLang="en-US"/>
          </a:p>
        </p:txBody>
      </p:sp>
      <p:sp>
        <p:nvSpPr>
          <p:cNvPr id="6164" name="Text Box 20">
            <a:extLst>
              <a:ext uri="{FF2B5EF4-FFF2-40B4-BE49-F238E27FC236}">
                <a16:creationId xmlns:a16="http://schemas.microsoft.com/office/drawing/2014/main" id="{616AC649-D52C-A589-4CD5-61D4F8DEC41E}"/>
              </a:ext>
            </a:extLst>
          </p:cNvPr>
          <p:cNvSpPr txBox="1">
            <a:spLocks noChangeArrowheads="1"/>
          </p:cNvSpPr>
          <p:nvPr/>
        </p:nvSpPr>
        <p:spPr bwMode="auto">
          <a:xfrm>
            <a:off x="7380852" y="3380363"/>
            <a:ext cx="13059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b="1"/>
              <a:t>Winner</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box(out)">
                                      <p:cBhvr>
                                        <p:cTn id="7" dur="500"/>
                                        <p:tgtEl>
                                          <p:spTgt spid="6149"/>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499"/>
                                          </p:stCondLst>
                                        </p:cTn>
                                        <p:tgtEl>
                                          <p:spTgt spid="6154"/>
                                        </p:tgtEl>
                                        <p:attrNameLst>
                                          <p:attrName>style.visibility</p:attrName>
                                        </p:attrNameLst>
                                      </p:cBhvr>
                                      <p:to>
                                        <p:strVal val="visible"/>
                                      </p:to>
                                    </p:set>
                                  </p:childTnLst>
                                </p:cTn>
                              </p:par>
                            </p:childTnLst>
                          </p:cTn>
                        </p:par>
                        <p:par>
                          <p:cTn id="11" fill="hold" nodeType="afterGroup">
                            <p:stCondLst>
                              <p:cond delay="1000"/>
                            </p:stCondLst>
                            <p:childTnLst>
                              <p:par>
                                <p:cTn id="12" presetID="2" presetClass="entr" presetSubtype="8" fill="hold" nodeType="afterEffect">
                                  <p:stCondLst>
                                    <p:cond delay="0"/>
                                  </p:stCondLst>
                                  <p:childTnLst>
                                    <p:set>
                                      <p:cBhvr>
                                        <p:cTn id="13" dur="1" fill="hold">
                                          <p:stCondLst>
                                            <p:cond delay="0"/>
                                          </p:stCondLst>
                                        </p:cTn>
                                        <p:tgtEl>
                                          <p:spTgt spid="6155"/>
                                        </p:tgtEl>
                                        <p:attrNameLst>
                                          <p:attrName>style.visibility</p:attrName>
                                        </p:attrNameLst>
                                      </p:cBhvr>
                                      <p:to>
                                        <p:strVal val="visible"/>
                                      </p:to>
                                    </p:set>
                                    <p:anim calcmode="lin" valueType="num">
                                      <p:cBhvr additive="base">
                                        <p:cTn id="14" dur="500" fill="hold"/>
                                        <p:tgtEl>
                                          <p:spTgt spid="6155"/>
                                        </p:tgtEl>
                                        <p:attrNameLst>
                                          <p:attrName>ppt_x</p:attrName>
                                        </p:attrNameLst>
                                      </p:cBhvr>
                                      <p:tavLst>
                                        <p:tav tm="0">
                                          <p:val>
                                            <p:strVal val="0-#ppt_w/2"/>
                                          </p:val>
                                        </p:tav>
                                        <p:tav tm="100000">
                                          <p:val>
                                            <p:strVal val="#ppt_x"/>
                                          </p:val>
                                        </p:tav>
                                      </p:tavLst>
                                    </p:anim>
                                    <p:anim calcmode="lin" valueType="num">
                                      <p:cBhvr additive="base">
                                        <p:cTn id="15" dur="500" fill="hold"/>
                                        <p:tgtEl>
                                          <p:spTgt spid="6155"/>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nodeType="clickEffect">
                                  <p:stCondLst>
                                    <p:cond delay="0"/>
                                  </p:stCondLst>
                                  <p:childTnLst>
                                    <p:set>
                                      <p:cBhvr>
                                        <p:cTn id="19" dur="1" fill="hold">
                                          <p:stCondLst>
                                            <p:cond delay="0"/>
                                          </p:stCondLst>
                                        </p:cTn>
                                        <p:tgtEl>
                                          <p:spTgt spid="6152"/>
                                        </p:tgtEl>
                                        <p:attrNameLst>
                                          <p:attrName>style.visibility</p:attrName>
                                        </p:attrNameLst>
                                      </p:cBhvr>
                                      <p:to>
                                        <p:strVal val="visible"/>
                                      </p:to>
                                    </p:set>
                                    <p:anim calcmode="lin" valueType="num">
                                      <p:cBhvr additive="base">
                                        <p:cTn id="20" dur="500" fill="hold"/>
                                        <p:tgtEl>
                                          <p:spTgt spid="6152"/>
                                        </p:tgtEl>
                                        <p:attrNameLst>
                                          <p:attrName>ppt_x</p:attrName>
                                        </p:attrNameLst>
                                      </p:cBhvr>
                                      <p:tavLst>
                                        <p:tav tm="0">
                                          <p:val>
                                            <p:strVal val="0-#ppt_w/2"/>
                                          </p:val>
                                        </p:tav>
                                        <p:tav tm="100000">
                                          <p:val>
                                            <p:strVal val="#ppt_x"/>
                                          </p:val>
                                        </p:tav>
                                      </p:tavLst>
                                    </p:anim>
                                    <p:anim calcmode="lin" valueType="num">
                                      <p:cBhvr additive="base">
                                        <p:cTn id="21" dur="500" fill="hold"/>
                                        <p:tgtEl>
                                          <p:spTgt spid="6152"/>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500"/>
                            </p:stCondLst>
                            <p:childTnLst>
                              <p:par>
                                <p:cTn id="23" presetID="2" presetClass="entr" presetSubtype="8" fill="hold" nodeType="afterEffect">
                                  <p:stCondLst>
                                    <p:cond delay="0"/>
                                  </p:stCondLst>
                                  <p:childTnLst>
                                    <p:set>
                                      <p:cBhvr>
                                        <p:cTn id="24" dur="1" fill="hold">
                                          <p:stCondLst>
                                            <p:cond delay="0"/>
                                          </p:stCondLst>
                                        </p:cTn>
                                        <p:tgtEl>
                                          <p:spTgt spid="6162"/>
                                        </p:tgtEl>
                                        <p:attrNameLst>
                                          <p:attrName>style.visibility</p:attrName>
                                        </p:attrNameLst>
                                      </p:cBhvr>
                                      <p:to>
                                        <p:strVal val="visible"/>
                                      </p:to>
                                    </p:set>
                                    <p:anim calcmode="lin" valueType="num">
                                      <p:cBhvr additive="base">
                                        <p:cTn id="25" dur="500" fill="hold"/>
                                        <p:tgtEl>
                                          <p:spTgt spid="6162"/>
                                        </p:tgtEl>
                                        <p:attrNameLst>
                                          <p:attrName>ppt_x</p:attrName>
                                        </p:attrNameLst>
                                      </p:cBhvr>
                                      <p:tavLst>
                                        <p:tav tm="0">
                                          <p:val>
                                            <p:strVal val="0-#ppt_w/2"/>
                                          </p:val>
                                        </p:tav>
                                        <p:tav tm="100000">
                                          <p:val>
                                            <p:strVal val="#ppt_x"/>
                                          </p:val>
                                        </p:tav>
                                      </p:tavLst>
                                    </p:anim>
                                    <p:anim calcmode="lin" valueType="num">
                                      <p:cBhvr additive="base">
                                        <p:cTn id="26" dur="500" fill="hold"/>
                                        <p:tgtEl>
                                          <p:spTgt spid="6162"/>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1000"/>
                            </p:stCondLst>
                            <p:childTnLst>
                              <p:par>
                                <p:cTn id="28" presetID="1" presetClass="entr" presetSubtype="0" fill="hold" nodeType="afterEffect">
                                  <p:stCondLst>
                                    <p:cond delay="0"/>
                                  </p:stCondLst>
                                  <p:childTnLst>
                                    <p:set>
                                      <p:cBhvr>
                                        <p:cTn id="29" dur="1" fill="hold">
                                          <p:stCondLst>
                                            <p:cond delay="499"/>
                                          </p:stCondLst>
                                        </p:cTn>
                                        <p:tgtEl>
                                          <p:spTgt spid="6161"/>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3" name="elevatording.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32" fill="hold" nodeType="clickEffect">
                                  <p:stCondLst>
                                    <p:cond delay="0"/>
                                  </p:stCondLst>
                                  <p:childTnLst>
                                    <p:set>
                                      <p:cBhvr>
                                        <p:cTn id="33" dur="1" fill="hold">
                                          <p:stCondLst>
                                            <p:cond delay="0"/>
                                          </p:stCondLst>
                                        </p:cTn>
                                        <p:tgtEl>
                                          <p:spTgt spid="6148"/>
                                        </p:tgtEl>
                                        <p:attrNameLst>
                                          <p:attrName>style.visibility</p:attrName>
                                        </p:attrNameLst>
                                      </p:cBhvr>
                                      <p:to>
                                        <p:strVal val="visible"/>
                                      </p:to>
                                    </p:set>
                                    <p:animEffect transition="in" filter="box(out)">
                                      <p:cBhvr>
                                        <p:cTn id="34" dur="500"/>
                                        <p:tgtEl>
                                          <p:spTgt spid="6148"/>
                                        </p:tgtEl>
                                      </p:cBhvr>
                                    </p:animEffect>
                                  </p:childTnLst>
                                </p:cTn>
                              </p:par>
                            </p:childTnLst>
                          </p:cTn>
                        </p:par>
                        <p:par>
                          <p:cTn id="35" fill="hold" nodeType="afterGroup">
                            <p:stCondLst>
                              <p:cond delay="500"/>
                            </p:stCondLst>
                            <p:childTnLst>
                              <p:par>
                                <p:cTn id="36" presetID="2" presetClass="entr" presetSubtype="8" fill="hold" nodeType="afterEffect">
                                  <p:stCondLst>
                                    <p:cond delay="0"/>
                                  </p:stCondLst>
                                  <p:childTnLst>
                                    <p:set>
                                      <p:cBhvr>
                                        <p:cTn id="37" dur="1" fill="hold">
                                          <p:stCondLst>
                                            <p:cond delay="0"/>
                                          </p:stCondLst>
                                        </p:cTn>
                                        <p:tgtEl>
                                          <p:spTgt spid="6157"/>
                                        </p:tgtEl>
                                        <p:attrNameLst>
                                          <p:attrName>style.visibility</p:attrName>
                                        </p:attrNameLst>
                                      </p:cBhvr>
                                      <p:to>
                                        <p:strVal val="visible"/>
                                      </p:to>
                                    </p:set>
                                    <p:anim calcmode="lin" valueType="num">
                                      <p:cBhvr additive="base">
                                        <p:cTn id="38" dur="500" fill="hold"/>
                                        <p:tgtEl>
                                          <p:spTgt spid="6157"/>
                                        </p:tgtEl>
                                        <p:attrNameLst>
                                          <p:attrName>ppt_x</p:attrName>
                                        </p:attrNameLst>
                                      </p:cBhvr>
                                      <p:tavLst>
                                        <p:tav tm="0">
                                          <p:val>
                                            <p:strVal val="0-#ppt_w/2"/>
                                          </p:val>
                                        </p:tav>
                                        <p:tav tm="100000">
                                          <p:val>
                                            <p:strVal val="#ppt_x"/>
                                          </p:val>
                                        </p:tav>
                                      </p:tavLst>
                                    </p:anim>
                                    <p:anim calcmode="lin" valueType="num">
                                      <p:cBhvr additive="base">
                                        <p:cTn id="39" dur="500" fill="hold"/>
                                        <p:tgtEl>
                                          <p:spTgt spid="6157"/>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1000"/>
                            </p:stCondLst>
                            <p:childTnLst>
                              <p:par>
                                <p:cTn id="41" presetID="2" presetClass="entr" presetSubtype="8" fill="hold" nodeType="afterEffect">
                                  <p:stCondLst>
                                    <p:cond delay="0"/>
                                  </p:stCondLst>
                                  <p:childTnLst>
                                    <p:set>
                                      <p:cBhvr>
                                        <p:cTn id="42" dur="1" fill="hold">
                                          <p:stCondLst>
                                            <p:cond delay="0"/>
                                          </p:stCondLst>
                                        </p:cTn>
                                        <p:tgtEl>
                                          <p:spTgt spid="6156"/>
                                        </p:tgtEl>
                                        <p:attrNameLst>
                                          <p:attrName>style.visibility</p:attrName>
                                        </p:attrNameLst>
                                      </p:cBhvr>
                                      <p:to>
                                        <p:strVal val="visible"/>
                                      </p:to>
                                    </p:set>
                                    <p:anim calcmode="lin" valueType="num">
                                      <p:cBhvr additive="base">
                                        <p:cTn id="43" dur="500" fill="hold"/>
                                        <p:tgtEl>
                                          <p:spTgt spid="6156"/>
                                        </p:tgtEl>
                                        <p:attrNameLst>
                                          <p:attrName>ppt_x</p:attrName>
                                        </p:attrNameLst>
                                      </p:cBhvr>
                                      <p:tavLst>
                                        <p:tav tm="0">
                                          <p:val>
                                            <p:strVal val="0-#ppt_w/2"/>
                                          </p:val>
                                        </p:tav>
                                        <p:tav tm="100000">
                                          <p:val>
                                            <p:strVal val="#ppt_x"/>
                                          </p:val>
                                        </p:tav>
                                      </p:tavLst>
                                    </p:anim>
                                    <p:anim calcmode="lin" valueType="num">
                                      <p:cBhvr additive="base">
                                        <p:cTn id="44" dur="500" fill="hold"/>
                                        <p:tgtEl>
                                          <p:spTgt spid="6156"/>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32" fill="hold" nodeType="clickEffect">
                                  <p:stCondLst>
                                    <p:cond delay="0"/>
                                  </p:stCondLst>
                                  <p:childTnLst>
                                    <p:set>
                                      <p:cBhvr>
                                        <p:cTn id="48" dur="1" fill="hold">
                                          <p:stCondLst>
                                            <p:cond delay="0"/>
                                          </p:stCondLst>
                                        </p:cTn>
                                        <p:tgtEl>
                                          <p:spTgt spid="6153"/>
                                        </p:tgtEl>
                                        <p:attrNameLst>
                                          <p:attrName>style.visibility</p:attrName>
                                        </p:attrNameLst>
                                      </p:cBhvr>
                                      <p:to>
                                        <p:strVal val="visible"/>
                                      </p:to>
                                    </p:set>
                                    <p:animEffect transition="in" filter="box(out)">
                                      <p:cBhvr>
                                        <p:cTn id="49" dur="500"/>
                                        <p:tgtEl>
                                          <p:spTgt spid="6153"/>
                                        </p:tgtEl>
                                      </p:cBhvr>
                                    </p:animEffect>
                                  </p:childTnLst>
                                </p:cTn>
                              </p:par>
                            </p:childTnLst>
                          </p:cTn>
                        </p:par>
                        <p:par>
                          <p:cTn id="50" fill="hold" nodeType="afterGroup">
                            <p:stCondLst>
                              <p:cond delay="500"/>
                            </p:stCondLst>
                            <p:childTnLst>
                              <p:par>
                                <p:cTn id="51" presetID="2" presetClass="entr" presetSubtype="2" fill="hold" nodeType="afterEffect">
                                  <p:stCondLst>
                                    <p:cond delay="0"/>
                                  </p:stCondLst>
                                  <p:childTnLst>
                                    <p:set>
                                      <p:cBhvr>
                                        <p:cTn id="52" dur="1" fill="hold">
                                          <p:stCondLst>
                                            <p:cond delay="0"/>
                                          </p:stCondLst>
                                        </p:cTn>
                                        <p:tgtEl>
                                          <p:spTgt spid="6165"/>
                                        </p:tgtEl>
                                        <p:attrNameLst>
                                          <p:attrName>style.visibility</p:attrName>
                                        </p:attrNameLst>
                                      </p:cBhvr>
                                      <p:to>
                                        <p:strVal val="visible"/>
                                      </p:to>
                                    </p:set>
                                    <p:anim calcmode="lin" valueType="num">
                                      <p:cBhvr additive="base">
                                        <p:cTn id="53" dur="500" fill="hold"/>
                                        <p:tgtEl>
                                          <p:spTgt spid="6165"/>
                                        </p:tgtEl>
                                        <p:attrNameLst>
                                          <p:attrName>ppt_x</p:attrName>
                                        </p:attrNameLst>
                                      </p:cBhvr>
                                      <p:tavLst>
                                        <p:tav tm="0">
                                          <p:val>
                                            <p:strVal val="1+#ppt_w/2"/>
                                          </p:val>
                                        </p:tav>
                                        <p:tav tm="100000">
                                          <p:val>
                                            <p:strVal val="#ppt_x"/>
                                          </p:val>
                                        </p:tav>
                                      </p:tavLst>
                                    </p:anim>
                                    <p:anim calcmode="lin" valueType="num">
                                      <p:cBhvr additive="base">
                                        <p:cTn id="54" dur="500" fill="hold"/>
                                        <p:tgtEl>
                                          <p:spTgt spid="6165"/>
                                        </p:tgtEl>
                                        <p:attrNameLst>
                                          <p:attrName>ppt_y</p:attrName>
                                        </p:attrNameLst>
                                      </p:cBhvr>
                                      <p:tavLst>
                                        <p:tav tm="0">
                                          <p:val>
                                            <p:strVal val="#ppt_y"/>
                                          </p:val>
                                        </p:tav>
                                        <p:tav tm="100000">
                                          <p:val>
                                            <p:strVal val="#ppt_y"/>
                                          </p:val>
                                        </p:tav>
                                      </p:tavLst>
                                    </p:anim>
                                  </p:childTnLst>
                                </p:cTn>
                              </p:par>
                            </p:childTnLst>
                          </p:cTn>
                        </p:par>
                        <p:par>
                          <p:cTn id="55" fill="hold" nodeType="afterGroup">
                            <p:stCondLst>
                              <p:cond delay="1000"/>
                            </p:stCondLst>
                            <p:childTnLst>
                              <p:par>
                                <p:cTn id="56" presetID="1" presetClass="entr" presetSubtype="0" fill="hold" nodeType="afterEffect">
                                  <p:stCondLst>
                                    <p:cond delay="0"/>
                                  </p:stCondLst>
                                  <p:childTnLst>
                                    <p:set>
                                      <p:cBhvr>
                                        <p:cTn id="57" dur="1" fill="hold">
                                          <p:stCondLst>
                                            <p:cond delay="499"/>
                                          </p:stCondLst>
                                        </p:cTn>
                                        <p:tgtEl>
                                          <p:spTgt spid="6164"/>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3" name="elevatording.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32" fill="hold" nodeType="clickEffect">
                                  <p:stCondLst>
                                    <p:cond delay="0"/>
                                  </p:stCondLst>
                                  <p:childTnLst>
                                    <p:set>
                                      <p:cBhvr>
                                        <p:cTn id="61" dur="1" fill="hold">
                                          <p:stCondLst>
                                            <p:cond delay="0"/>
                                          </p:stCondLst>
                                        </p:cTn>
                                        <p:tgtEl>
                                          <p:spTgt spid="6147"/>
                                        </p:tgtEl>
                                        <p:attrNameLst>
                                          <p:attrName>style.visibility</p:attrName>
                                        </p:attrNameLst>
                                      </p:cBhvr>
                                      <p:to>
                                        <p:strVal val="visible"/>
                                      </p:to>
                                    </p:set>
                                    <p:animEffect transition="in" filter="box(out)">
                                      <p:cBhvr>
                                        <p:cTn id="62" dur="500"/>
                                        <p:tgtEl>
                                          <p:spTgt spid="6147"/>
                                        </p:tgtEl>
                                      </p:cBhvr>
                                    </p:animEffect>
                                  </p:childTnLst>
                                </p:cTn>
                              </p:par>
                            </p:childTnLst>
                          </p:cTn>
                        </p:par>
                        <p:par>
                          <p:cTn id="63" fill="hold" nodeType="afterGroup">
                            <p:stCondLst>
                              <p:cond delay="500"/>
                            </p:stCondLst>
                            <p:childTnLst>
                              <p:par>
                                <p:cTn id="64" presetID="12" presetClass="entr" presetSubtype="1" fill="hold" nodeType="afterEffect">
                                  <p:stCondLst>
                                    <p:cond delay="0"/>
                                  </p:stCondLst>
                                  <p:childTnLst>
                                    <p:set>
                                      <p:cBhvr>
                                        <p:cTn id="65" dur="1" fill="hold">
                                          <p:stCondLst>
                                            <p:cond delay="0"/>
                                          </p:stCondLst>
                                        </p:cTn>
                                        <p:tgtEl>
                                          <p:spTgt spid="6158"/>
                                        </p:tgtEl>
                                        <p:attrNameLst>
                                          <p:attrName>style.visibility</p:attrName>
                                        </p:attrNameLst>
                                      </p:cBhvr>
                                      <p:to>
                                        <p:strVal val="visible"/>
                                      </p:to>
                                    </p:set>
                                    <p:anim calcmode="lin" valueType="num">
                                      <p:cBhvr additive="base">
                                        <p:cTn id="66" dur="500"/>
                                        <p:tgtEl>
                                          <p:spTgt spid="6158"/>
                                        </p:tgtEl>
                                        <p:attrNameLst>
                                          <p:attrName>ppt_y</p:attrName>
                                        </p:attrNameLst>
                                      </p:cBhvr>
                                      <p:tavLst>
                                        <p:tav tm="0">
                                          <p:val>
                                            <p:strVal val="#ppt_y-#ppt_h*1.125000"/>
                                          </p:val>
                                        </p:tav>
                                        <p:tav tm="100000">
                                          <p:val>
                                            <p:strVal val="#ppt_y"/>
                                          </p:val>
                                        </p:tav>
                                      </p:tavLst>
                                    </p:anim>
                                    <p:animEffect transition="in" filter="wipe(down)">
                                      <p:cBhvr>
                                        <p:cTn id="67" dur="500"/>
                                        <p:tgtEl>
                                          <p:spTgt spid="6158"/>
                                        </p:tgtEl>
                                      </p:cBhvr>
                                    </p:animEffect>
                                  </p:childTnLst>
                                  <p:subTnLst>
                                    <p:audio>
                                      <p:cMediaNode>
                                        <p:cTn display="0" masterRel="sameClick">
                                          <p:stCondLst>
                                            <p:cond evt="begin" delay="0">
                                              <p:tn val="64"/>
                                            </p:cond>
                                          </p:stCondLst>
                                          <p:endCondLst>
                                            <p:cond evt="onStopAudio" delay="0">
                                              <p:tgtEl>
                                                <p:sldTgt/>
                                              </p:tgtEl>
                                            </p:cond>
                                          </p:endCondLst>
                                        </p:cTn>
                                        <p:tgtEl>
                                          <p:sndTgt r:embed="rId4" name="gave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eachDemocracy">
      <a:dk1>
        <a:sysClr val="windowText" lastClr="000000"/>
      </a:dk1>
      <a:lt1>
        <a:sysClr val="window" lastClr="FFFFFF"/>
      </a:lt1>
      <a:dk2>
        <a:srgbClr val="626366"/>
      </a:dk2>
      <a:lt2>
        <a:srgbClr val="F6FFFC"/>
      </a:lt2>
      <a:accent1>
        <a:srgbClr val="023E88"/>
      </a:accent1>
      <a:accent2>
        <a:srgbClr val="E01E26"/>
      </a:accent2>
      <a:accent3>
        <a:srgbClr val="701E7D"/>
      </a:accent3>
      <a:accent4>
        <a:srgbClr val="FFCA32"/>
      </a:accent4>
      <a:accent5>
        <a:srgbClr val="008B74"/>
      </a:accent5>
      <a:accent6>
        <a:srgbClr val="70AD47"/>
      </a:accent6>
      <a:hlink>
        <a:srgbClr val="0088CD"/>
      </a:hlink>
      <a:folHlink>
        <a:srgbClr val="954F72"/>
      </a:folHlink>
    </a:clrScheme>
    <a:fontScheme name="TD Fonts">
      <a:majorFont>
        <a:latin typeface="Mulish ExtraBold"/>
        <a:ea typeface=""/>
        <a:cs typeface=""/>
      </a:majorFont>
      <a:minorFont>
        <a:latin typeface="Mulish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D06C9D19394B49A83C0672DC658EEC" ma:contentTypeVersion="19" ma:contentTypeDescription="Create a new document." ma:contentTypeScope="" ma:versionID="f5589ca03ae47a1bb590fcf248e272db">
  <xsd:schema xmlns:xsd="http://www.w3.org/2001/XMLSchema" xmlns:xs="http://www.w3.org/2001/XMLSchema" xmlns:p="http://schemas.microsoft.com/office/2006/metadata/properties" xmlns:ns1="http://schemas.microsoft.com/sharepoint/v3" xmlns:ns2="be13a019-31d2-4dc5-8985-ec6770bd9087" xmlns:ns3="94ffc4b0-5353-4349-8cc3-8e471de1b72c" targetNamespace="http://schemas.microsoft.com/office/2006/metadata/properties" ma:root="true" ma:fieldsID="f577b6e041b798588e1d22c6c3d8373e" ns1:_="" ns2:_="" ns3:_="">
    <xsd:import namespace="http://schemas.microsoft.com/sharepoint/v3"/>
    <xsd:import namespace="be13a019-31d2-4dc5-8985-ec6770bd9087"/>
    <xsd:import namespace="94ffc4b0-5353-4349-8cc3-8e471de1b72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MediaServiceSearchProperties"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13a019-31d2-4dc5-8985-ec6770bd90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d4a73579-2c4e-4fbc-aaf5-3a597a001f4f"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hidden="true" ma:internalName="MediaServiceOCR"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hidden="true"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4ffc4b0-5353-4349-8cc3-8e471de1b72c"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550ece7b-9572-4985-bdbe-46c5e1bf4853}" ma:internalName="TaxCatchAll" ma:readOnly="false" ma:showField="CatchAllData" ma:web="94ffc4b0-5353-4349-8cc3-8e471de1b72c">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94ffc4b0-5353-4349-8cc3-8e471de1b72c" xsi:nil="true"/>
    <_ip_UnifiedCompliancePolicyProperties xmlns="http://schemas.microsoft.com/sharepoint/v3" xsi:nil="true"/>
    <SharedWithUsers xmlns="94ffc4b0-5353-4349-8cc3-8e471de1b72c">
      <UserInfo>
        <DisplayName>Keri Doggett</DisplayName>
        <AccountId>21</AccountId>
        <AccountType/>
      </UserInfo>
    </SharedWithUsers>
    <lcf76f155ced4ddcb4097134ff3c332f xmlns="be13a019-31d2-4dc5-8985-ec6770bd908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18A482-A893-4B26-B5B5-A84066879A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e13a019-31d2-4dc5-8985-ec6770bd9087"/>
    <ds:schemaRef ds:uri="94ffc4b0-5353-4349-8cc3-8e471de1b7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9250C7-FC77-4E51-9126-129E19A55977}">
  <ds:schemaRefs>
    <ds:schemaRef ds:uri="http://purl.org/dc/terms/"/>
    <ds:schemaRef ds:uri="http://purl.org/dc/elements/1.1/"/>
    <ds:schemaRef ds:uri="http://schemas.microsoft.com/office/2006/documentManagement/types"/>
    <ds:schemaRef ds:uri="http://www.w3.org/XML/1998/namespace"/>
    <ds:schemaRef ds:uri="http://purl.org/dc/dcmitype/"/>
    <ds:schemaRef ds:uri="94ffc4b0-5353-4349-8cc3-8e471de1b72c"/>
    <ds:schemaRef ds:uri="be13a019-31d2-4dc5-8985-ec6770bd9087"/>
    <ds:schemaRef ds:uri="http://schemas.openxmlformats.org/package/2006/metadata/core-properties"/>
    <ds:schemaRef ds:uri="http://schemas.microsoft.com/office/infopath/2007/PartnerControls"/>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575A9C13-FA46-4058-9BB8-C0623B28C6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70</TotalTime>
  <Words>2077</Words>
  <Application>Microsoft Office PowerPoint</Application>
  <PresentationFormat>Widescreen</PresentationFormat>
  <Paragraphs>223</Paragraphs>
  <Slides>16</Slides>
  <Notes>16</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Calibri</vt:lpstr>
      <vt:lpstr>Impact</vt:lpstr>
      <vt:lpstr>Mulish</vt:lpstr>
      <vt:lpstr>Mulish Bold</vt:lpstr>
      <vt:lpstr>Mulish ExtraBold</vt:lpstr>
      <vt:lpstr>Mulish Medium</vt:lpstr>
      <vt:lpstr>Mulish SemiBold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CRF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Hayes</dc:creator>
  <cp:lastModifiedBy>Andrew Costly</cp:lastModifiedBy>
  <cp:revision>12</cp:revision>
  <cp:lastPrinted>2003-09-03T20:56:49Z</cp:lastPrinted>
  <dcterms:created xsi:type="dcterms:W3CDTF">2002-04-25T21:18:37Z</dcterms:created>
  <dcterms:modified xsi:type="dcterms:W3CDTF">2026-06-14T03:53:22Z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0x010100F0D06C9D19394B49A83C0672DC658EEC</vt:lpwstr>
  </property>
  <property fmtid="{D5CDD505-2E9C-101B-9397-08002B2CF9AE}" pid="3" name="MediaServiceImageTags">
    <vt:lpwstr/>
  </property>
</Properties>
</file>